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7"/>
  </p:notesMasterIdLst>
  <p:sldIdLst>
    <p:sldId id="261" r:id="rId2"/>
    <p:sldId id="277" r:id="rId3"/>
    <p:sldId id="295" r:id="rId4"/>
    <p:sldId id="296" r:id="rId5"/>
    <p:sldId id="297" r:id="rId6"/>
    <p:sldId id="298" r:id="rId7"/>
    <p:sldId id="299" r:id="rId8"/>
    <p:sldId id="300" r:id="rId9"/>
    <p:sldId id="301" r:id="rId10"/>
    <p:sldId id="302" r:id="rId11"/>
    <p:sldId id="303" r:id="rId12"/>
    <p:sldId id="304" r:id="rId13"/>
    <p:sldId id="305" r:id="rId14"/>
    <p:sldId id="288" r:id="rId15"/>
    <p:sldId id="294"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4" autoAdjust="0"/>
    <p:restoredTop sz="94660"/>
  </p:normalViewPr>
  <p:slideViewPr>
    <p:cSldViewPr snapToGrid="0">
      <p:cViewPr varScale="1">
        <p:scale>
          <a:sx n="103" d="100"/>
          <a:sy n="103" d="100"/>
        </p:scale>
        <p:origin x="114" y="7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0" i="0" u="none" strike="noStrike" kern="1200" cap="none" spc="0" normalizeH="0" baseline="0">
                <a:solidFill>
                  <a:schemeClr val="tx1">
                    <a:lumMod val="65000"/>
                    <a:lumOff val="35000"/>
                  </a:schemeClr>
                </a:solidFill>
                <a:latin typeface="+mj-lt"/>
                <a:ea typeface="+mj-ea"/>
                <a:cs typeface="+mj-cs"/>
              </a:defRPr>
            </a:pPr>
            <a:r>
              <a:rPr lang="en-GB" dirty="0"/>
              <a:t>2022 Event Delivery</a:t>
            </a:r>
          </a:p>
        </c:rich>
      </c:tx>
      <c:overlay val="0"/>
      <c:spPr>
        <a:noFill/>
        <a:ln>
          <a:noFill/>
        </a:ln>
        <a:effectLst/>
      </c:spPr>
      <c:txPr>
        <a:bodyPr rot="0" spcFirstLastPara="1" vertOverflow="ellipsis" vert="horz" wrap="square" anchor="ctr" anchorCtr="1"/>
        <a:lstStyle/>
        <a:p>
          <a:pPr>
            <a:defRPr sz="2200" b="0" i="0" u="none" strike="noStrike" kern="1200" cap="none" spc="0" normalizeH="0" baseline="0">
              <a:solidFill>
                <a:schemeClr val="tx1">
                  <a:lumMod val="65000"/>
                  <a:lumOff val="35000"/>
                </a:schemeClr>
              </a:solidFill>
              <a:latin typeface="+mj-lt"/>
              <a:ea typeface="+mj-ea"/>
              <a:cs typeface="+mj-cs"/>
            </a:defRPr>
          </a:pPr>
          <a:endParaRPr lang="en-US"/>
        </a:p>
      </c:txPr>
    </c:title>
    <c:autoTitleDeleted val="0"/>
    <c:plotArea>
      <c:layout/>
      <c:barChart>
        <c:barDir val="col"/>
        <c:grouping val="clustered"/>
        <c:varyColors val="0"/>
        <c:ser>
          <c:idx val="0"/>
          <c:order val="0"/>
          <c:tx>
            <c:strRef>
              <c:f>Sheet1!$B$1</c:f>
              <c:strCache>
                <c:ptCount val="1"/>
                <c:pt idx="0">
                  <c:v>Proposed</c:v>
                </c:pt>
              </c:strCache>
            </c:strRef>
          </c:tx>
          <c:spPr>
            <a:solidFill>
              <a:schemeClr val="accent2"/>
            </a:solidFill>
            <a:ln>
              <a:noFill/>
            </a:ln>
            <a:effectLst/>
          </c:spPr>
          <c:invertIfNegative val="0"/>
          <c:cat>
            <c:strRef>
              <c:f>Sheet1!$A$2</c:f>
              <c:strCache>
                <c:ptCount val="1"/>
                <c:pt idx="0">
                  <c:v>Events</c:v>
                </c:pt>
              </c:strCache>
            </c:strRef>
          </c:cat>
          <c:val>
            <c:numRef>
              <c:f>Sheet1!$B$2</c:f>
              <c:numCache>
                <c:formatCode>General</c:formatCode>
                <c:ptCount val="1"/>
                <c:pt idx="0">
                  <c:v>32</c:v>
                </c:pt>
              </c:numCache>
            </c:numRef>
          </c:val>
          <c:extLst>
            <c:ext xmlns:c16="http://schemas.microsoft.com/office/drawing/2014/chart" uri="{C3380CC4-5D6E-409C-BE32-E72D297353CC}">
              <c16:uniqueId val="{00000000-54FC-4798-8FDD-B38371132BD3}"/>
            </c:ext>
          </c:extLst>
        </c:ser>
        <c:ser>
          <c:idx val="1"/>
          <c:order val="1"/>
          <c:tx>
            <c:strRef>
              <c:f>Sheet1!$C$1</c:f>
              <c:strCache>
                <c:ptCount val="1"/>
                <c:pt idx="0">
                  <c:v>Delivered</c:v>
                </c:pt>
              </c:strCache>
            </c:strRef>
          </c:tx>
          <c:spPr>
            <a:solidFill>
              <a:schemeClr val="accent4"/>
            </a:solidFill>
            <a:ln>
              <a:noFill/>
            </a:ln>
            <a:effectLst/>
          </c:spPr>
          <c:invertIfNegative val="0"/>
          <c:cat>
            <c:strRef>
              <c:f>Sheet1!$A$2</c:f>
              <c:strCache>
                <c:ptCount val="1"/>
                <c:pt idx="0">
                  <c:v>Events</c:v>
                </c:pt>
              </c:strCache>
            </c:strRef>
          </c:cat>
          <c:val>
            <c:numRef>
              <c:f>Sheet1!$C$2</c:f>
              <c:numCache>
                <c:formatCode>General</c:formatCode>
                <c:ptCount val="1"/>
                <c:pt idx="0">
                  <c:v>50</c:v>
                </c:pt>
              </c:numCache>
            </c:numRef>
          </c:val>
          <c:extLst>
            <c:ext xmlns:c16="http://schemas.microsoft.com/office/drawing/2014/chart" uri="{C3380CC4-5D6E-409C-BE32-E72D297353CC}">
              <c16:uniqueId val="{00000001-54FC-4798-8FDD-B38371132BD3}"/>
            </c:ext>
          </c:extLst>
        </c:ser>
        <c:ser>
          <c:idx val="2"/>
          <c:order val="2"/>
          <c:tx>
            <c:strRef>
              <c:f>Sheet1!$D$1</c:f>
              <c:strCache>
                <c:ptCount val="1"/>
                <c:pt idx="0">
                  <c:v>Listed</c:v>
                </c:pt>
              </c:strCache>
            </c:strRef>
          </c:tx>
          <c:spPr>
            <a:solidFill>
              <a:schemeClr val="accent6"/>
            </a:solidFill>
            <a:ln>
              <a:noFill/>
            </a:ln>
            <a:effectLst/>
          </c:spPr>
          <c:invertIfNegative val="0"/>
          <c:cat>
            <c:strRef>
              <c:f>Sheet1!$A$2</c:f>
              <c:strCache>
                <c:ptCount val="1"/>
                <c:pt idx="0">
                  <c:v>Events</c:v>
                </c:pt>
              </c:strCache>
            </c:strRef>
          </c:cat>
          <c:val>
            <c:numRef>
              <c:f>Sheet1!$D$2</c:f>
              <c:numCache>
                <c:formatCode>General</c:formatCode>
                <c:ptCount val="1"/>
                <c:pt idx="0">
                  <c:v>140</c:v>
                </c:pt>
              </c:numCache>
            </c:numRef>
          </c:val>
          <c:extLst>
            <c:ext xmlns:c16="http://schemas.microsoft.com/office/drawing/2014/chart" uri="{C3380CC4-5D6E-409C-BE32-E72D297353CC}">
              <c16:uniqueId val="{00000002-54FC-4798-8FDD-B38371132BD3}"/>
            </c:ext>
          </c:extLst>
        </c:ser>
        <c:dLbls>
          <c:showLegendKey val="0"/>
          <c:showVal val="0"/>
          <c:showCatName val="0"/>
          <c:showSerName val="0"/>
          <c:showPercent val="0"/>
          <c:showBubbleSize val="0"/>
        </c:dLbls>
        <c:gapWidth val="199"/>
        <c:axId val="595049296"/>
        <c:axId val="595050544"/>
      </c:barChart>
      <c:catAx>
        <c:axId val="595049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tx1">
                    <a:lumMod val="65000"/>
                    <a:lumOff val="35000"/>
                  </a:schemeClr>
                </a:solidFill>
                <a:latin typeface="+mn-lt"/>
                <a:ea typeface="+mn-ea"/>
                <a:cs typeface="+mn-cs"/>
              </a:defRPr>
            </a:pPr>
            <a:endParaRPr lang="en-US"/>
          </a:p>
        </c:txPr>
        <c:crossAx val="595050544"/>
        <c:crosses val="autoZero"/>
        <c:auto val="1"/>
        <c:lblAlgn val="ctr"/>
        <c:lblOffset val="100"/>
        <c:noMultiLvlLbl val="0"/>
      </c:catAx>
      <c:valAx>
        <c:axId val="595050544"/>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95049296"/>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9512A2-ADCB-4D64-B438-D33AB56F8C37}" type="datetimeFigureOut">
              <a:rPr lang="en-GB" smtClean="0"/>
              <a:t>11/05/2023</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BD9CBD-757F-494C-B031-2F1ED9A87C03}" type="slidenum">
              <a:rPr lang="en-GB" smtClean="0"/>
              <a:t>‹#›</a:t>
            </a:fld>
            <a:endParaRPr lang="en-GB" dirty="0"/>
          </a:p>
        </p:txBody>
      </p:sp>
    </p:spTree>
    <p:extLst>
      <p:ext uri="{BB962C8B-B14F-4D97-AF65-F5344CB8AC3E}">
        <p14:creationId xmlns:p14="http://schemas.microsoft.com/office/powerpoint/2010/main" val="2930943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E87FF6D-38CA-48A0-ACA4-A9A076A661FC}" type="datetimeFigureOut">
              <a:rPr lang="ru-RU" smtClean="0"/>
              <a:t>11.05.2023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9255346" y="2750337"/>
            <a:ext cx="1171888" cy="1356442"/>
          </a:xfrm>
        </p:spPr>
        <p:txBody>
          <a:bodyPr/>
          <a:lstStyle/>
          <a:p>
            <a:fld id="{84EF2A72-0C8E-47BD-8DF7-8CA317171B3C}" type="slidenum">
              <a:rPr lang="ru-RU" smtClean="0"/>
              <a:t>‹#›</a:t>
            </a:fld>
            <a:endParaRPr lang="ru-RU"/>
          </a:p>
        </p:txBody>
      </p:sp>
    </p:spTree>
    <p:extLst>
      <p:ext uri="{BB962C8B-B14F-4D97-AF65-F5344CB8AC3E}">
        <p14:creationId xmlns:p14="http://schemas.microsoft.com/office/powerpoint/2010/main" val="4054453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E87FF6D-38CA-48A0-ACA4-A9A076A661FC}" type="datetimeFigureOut">
              <a:rPr lang="ru-RU" smtClean="0"/>
              <a:t>11.05.2023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10729455" y="4711309"/>
            <a:ext cx="1154151" cy="1090789"/>
          </a:xfrm>
        </p:spPr>
        <p:txBody>
          <a:bodyPr/>
          <a:lstStyle/>
          <a:p>
            <a:fld id="{84EF2A72-0C8E-47BD-8DF7-8CA317171B3C}" type="slidenum">
              <a:rPr lang="ru-RU" smtClean="0"/>
              <a:t>‹#›</a:t>
            </a:fld>
            <a:endParaRPr lang="ru-RU"/>
          </a:p>
        </p:txBody>
      </p:sp>
    </p:spTree>
    <p:extLst>
      <p:ext uri="{BB962C8B-B14F-4D97-AF65-F5344CB8AC3E}">
        <p14:creationId xmlns:p14="http://schemas.microsoft.com/office/powerpoint/2010/main" val="2068525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E87FF6D-38CA-48A0-ACA4-A9A076A661FC}" type="datetimeFigureOut">
              <a:rPr lang="ru-RU" smtClean="0"/>
              <a:t>11.05.2023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10729455" y="4711615"/>
            <a:ext cx="1154151" cy="1090789"/>
          </a:xfrm>
        </p:spPr>
        <p:txBody>
          <a:bodyPr/>
          <a:lstStyle/>
          <a:p>
            <a:fld id="{84EF2A72-0C8E-47BD-8DF7-8CA317171B3C}" type="slidenum">
              <a:rPr lang="ru-RU" smtClean="0"/>
              <a:t>‹#›</a:t>
            </a:fld>
            <a:endParaRPr lang="ru-RU"/>
          </a:p>
        </p:txBody>
      </p:sp>
    </p:spTree>
    <p:extLst>
      <p:ext uri="{BB962C8B-B14F-4D97-AF65-F5344CB8AC3E}">
        <p14:creationId xmlns:p14="http://schemas.microsoft.com/office/powerpoint/2010/main" val="37495061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E87FF6D-38CA-48A0-ACA4-A9A076A661FC}" type="datetimeFigureOut">
              <a:rPr lang="ru-RU" smtClean="0"/>
              <a:t>11.05.2023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10729455" y="4709925"/>
            <a:ext cx="1154151" cy="1090789"/>
          </a:xfrm>
        </p:spPr>
        <p:txBody>
          <a:bodyPr/>
          <a:lstStyle/>
          <a:p>
            <a:fld id="{84EF2A72-0C8E-47BD-8DF7-8CA317171B3C}" type="slidenum">
              <a:rPr lang="ru-RU" smtClean="0"/>
              <a:t>‹#›</a:t>
            </a:fld>
            <a:endParaRPr lang="ru-RU"/>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3827641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E87FF6D-38CA-48A0-ACA4-A9A076A661FC}" type="datetimeFigureOut">
              <a:rPr lang="ru-RU" smtClean="0"/>
              <a:t>11.05.2023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10729455" y="4709925"/>
            <a:ext cx="1154151" cy="1090789"/>
          </a:xfrm>
        </p:spPr>
        <p:txBody>
          <a:bodyPr/>
          <a:lstStyle/>
          <a:p>
            <a:fld id="{84EF2A72-0C8E-47BD-8DF7-8CA317171B3C}" type="slidenum">
              <a:rPr lang="ru-RU" smtClean="0"/>
              <a:t>‹#›</a:t>
            </a:fld>
            <a:endParaRPr lang="ru-RU"/>
          </a:p>
        </p:txBody>
      </p:sp>
    </p:spTree>
    <p:extLst>
      <p:ext uri="{BB962C8B-B14F-4D97-AF65-F5344CB8AC3E}">
        <p14:creationId xmlns:p14="http://schemas.microsoft.com/office/powerpoint/2010/main" val="15768593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AE87FF6D-38CA-48A0-ACA4-A9A076A661FC}" type="datetimeFigureOut">
              <a:rPr lang="ru-RU" smtClean="0"/>
              <a:t>11.05.2023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84EF2A72-0C8E-47BD-8DF7-8CA317171B3C}" type="slidenum">
              <a:rPr lang="ru-RU" smtClean="0"/>
              <a:t>‹#›</a:t>
            </a:fld>
            <a:endParaRPr lang="ru-RU"/>
          </a:p>
        </p:txBody>
      </p:sp>
    </p:spTree>
    <p:extLst>
      <p:ext uri="{BB962C8B-B14F-4D97-AF65-F5344CB8AC3E}">
        <p14:creationId xmlns:p14="http://schemas.microsoft.com/office/powerpoint/2010/main" val="29831009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AE87FF6D-38CA-48A0-ACA4-A9A076A661FC}" type="datetimeFigureOut">
              <a:rPr lang="ru-RU" smtClean="0"/>
              <a:t>11.05.2023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84EF2A72-0C8E-47BD-8DF7-8CA317171B3C}" type="slidenum">
              <a:rPr lang="ru-RU" smtClean="0"/>
              <a:t>‹#›</a:t>
            </a:fld>
            <a:endParaRPr lang="ru-RU"/>
          </a:p>
        </p:txBody>
      </p:sp>
    </p:spTree>
    <p:extLst>
      <p:ext uri="{BB962C8B-B14F-4D97-AF65-F5344CB8AC3E}">
        <p14:creationId xmlns:p14="http://schemas.microsoft.com/office/powerpoint/2010/main" val="30118798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87FF6D-38CA-48A0-ACA4-A9A076A661FC}" type="datetimeFigureOut">
              <a:rPr lang="ru-RU" smtClean="0"/>
              <a:t>11.05.2023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4EF2A72-0C8E-47BD-8DF7-8CA317171B3C}" type="slidenum">
              <a:rPr lang="ru-RU" smtClean="0"/>
              <a:t>‹#›</a:t>
            </a:fld>
            <a:endParaRPr lang="ru-RU"/>
          </a:p>
        </p:txBody>
      </p:sp>
    </p:spTree>
    <p:extLst>
      <p:ext uri="{BB962C8B-B14F-4D97-AF65-F5344CB8AC3E}">
        <p14:creationId xmlns:p14="http://schemas.microsoft.com/office/powerpoint/2010/main" val="13783223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AE87FF6D-38CA-48A0-ACA4-A9A076A661FC}" type="datetimeFigureOut">
              <a:rPr lang="ru-RU" smtClean="0"/>
              <a:t>11.05.2023</a:t>
            </a:fld>
            <a:endParaRPr lang="ru-RU"/>
          </a:p>
        </p:txBody>
      </p:sp>
      <p:sp>
        <p:nvSpPr>
          <p:cNvPr id="5" name="Footer Placeholder 4"/>
          <p:cNvSpPr>
            <a:spLocks noGrp="1"/>
          </p:cNvSpPr>
          <p:nvPr>
            <p:ph type="ftr" sz="quarter" idx="11"/>
          </p:nvPr>
        </p:nvSpPr>
        <p:spPr>
          <a:xfrm>
            <a:off x="680321" y="5936188"/>
            <a:ext cx="6126805" cy="365125"/>
          </a:xfrm>
        </p:spPr>
        <p:txBody>
          <a:bodyPr/>
          <a:lstStyle/>
          <a:p>
            <a:endParaRPr lang="ru-RU"/>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84EF2A72-0C8E-47BD-8DF7-8CA317171B3C}" type="slidenum">
              <a:rPr lang="ru-RU" smtClean="0"/>
              <a:t>‹#›</a:t>
            </a:fld>
            <a:endParaRPr lang="ru-RU"/>
          </a:p>
        </p:txBody>
      </p:sp>
    </p:spTree>
    <p:extLst>
      <p:ext uri="{BB962C8B-B14F-4D97-AF65-F5344CB8AC3E}">
        <p14:creationId xmlns:p14="http://schemas.microsoft.com/office/powerpoint/2010/main" val="2897673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87FF6D-38CA-48A0-ACA4-A9A076A661FC}" type="datetimeFigureOut">
              <a:rPr lang="ru-RU" smtClean="0"/>
              <a:t>11.05.2023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4EF2A72-0C8E-47BD-8DF7-8CA317171B3C}" type="slidenum">
              <a:rPr lang="ru-RU" smtClean="0"/>
              <a:t>‹#›</a:t>
            </a:fld>
            <a:endParaRPr lang="ru-RU"/>
          </a:p>
        </p:txBody>
      </p:sp>
    </p:spTree>
    <p:extLst>
      <p:ext uri="{BB962C8B-B14F-4D97-AF65-F5344CB8AC3E}">
        <p14:creationId xmlns:p14="http://schemas.microsoft.com/office/powerpoint/2010/main" val="204869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E87FF6D-38CA-48A0-ACA4-A9A076A661FC}" type="datetimeFigureOut">
              <a:rPr lang="ru-RU" smtClean="0"/>
              <a:t>11.05.2023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10729455" y="2869895"/>
            <a:ext cx="1154151" cy="1090789"/>
          </a:xfrm>
        </p:spPr>
        <p:txBody>
          <a:bodyPr/>
          <a:lstStyle/>
          <a:p>
            <a:fld id="{84EF2A72-0C8E-47BD-8DF7-8CA317171B3C}" type="slidenum">
              <a:rPr lang="ru-RU" smtClean="0"/>
              <a:t>‹#›</a:t>
            </a:fld>
            <a:endParaRPr lang="ru-RU"/>
          </a:p>
        </p:txBody>
      </p:sp>
    </p:spTree>
    <p:extLst>
      <p:ext uri="{BB962C8B-B14F-4D97-AF65-F5344CB8AC3E}">
        <p14:creationId xmlns:p14="http://schemas.microsoft.com/office/powerpoint/2010/main" val="2840481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E87FF6D-38CA-48A0-ACA4-A9A076A661FC}" type="datetimeFigureOut">
              <a:rPr lang="ru-RU" smtClean="0"/>
              <a:t>11.05.2023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4EF2A72-0C8E-47BD-8DF7-8CA317171B3C}" type="slidenum">
              <a:rPr lang="ru-RU" smtClean="0"/>
              <a:t>‹#›</a:t>
            </a:fld>
            <a:endParaRPr lang="ru-RU"/>
          </a:p>
        </p:txBody>
      </p:sp>
    </p:spTree>
    <p:extLst>
      <p:ext uri="{BB962C8B-B14F-4D97-AF65-F5344CB8AC3E}">
        <p14:creationId xmlns:p14="http://schemas.microsoft.com/office/powerpoint/2010/main" val="1116477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87FF6D-38CA-48A0-ACA4-A9A076A661FC}" type="datetimeFigureOut">
              <a:rPr lang="ru-RU" smtClean="0"/>
              <a:t>11.05.2023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84EF2A72-0C8E-47BD-8DF7-8CA317171B3C}" type="slidenum">
              <a:rPr lang="ru-RU" smtClean="0"/>
              <a:t>‹#›</a:t>
            </a:fld>
            <a:endParaRPr lang="ru-RU"/>
          </a:p>
        </p:txBody>
      </p:sp>
    </p:spTree>
    <p:extLst>
      <p:ext uri="{BB962C8B-B14F-4D97-AF65-F5344CB8AC3E}">
        <p14:creationId xmlns:p14="http://schemas.microsoft.com/office/powerpoint/2010/main" val="2158695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E87FF6D-38CA-48A0-ACA4-A9A076A661FC}" type="datetimeFigureOut">
              <a:rPr lang="ru-RU" smtClean="0"/>
              <a:t>11.05.2023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84EF2A72-0C8E-47BD-8DF7-8CA317171B3C}" type="slidenum">
              <a:rPr lang="ru-RU" smtClean="0"/>
              <a:t>‹#›</a:t>
            </a:fld>
            <a:endParaRPr lang="ru-RU"/>
          </a:p>
        </p:txBody>
      </p:sp>
    </p:spTree>
    <p:extLst>
      <p:ext uri="{BB962C8B-B14F-4D97-AF65-F5344CB8AC3E}">
        <p14:creationId xmlns:p14="http://schemas.microsoft.com/office/powerpoint/2010/main" val="4207976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AE87FF6D-38CA-48A0-ACA4-A9A076A661FC}" type="datetimeFigureOut">
              <a:rPr lang="ru-RU" smtClean="0"/>
              <a:t>11.05.2023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84EF2A72-0C8E-47BD-8DF7-8CA317171B3C}" type="slidenum">
              <a:rPr lang="ru-RU" smtClean="0"/>
              <a:t>‹#›</a:t>
            </a:fld>
            <a:endParaRPr lang="ru-RU"/>
          </a:p>
        </p:txBody>
      </p:sp>
    </p:spTree>
    <p:extLst>
      <p:ext uri="{BB962C8B-B14F-4D97-AF65-F5344CB8AC3E}">
        <p14:creationId xmlns:p14="http://schemas.microsoft.com/office/powerpoint/2010/main" val="1364957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E87FF6D-38CA-48A0-ACA4-A9A076A661FC}" type="datetimeFigureOut">
              <a:rPr lang="ru-RU" smtClean="0"/>
              <a:t>11.05.2023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4EF2A72-0C8E-47BD-8DF7-8CA317171B3C}" type="slidenum">
              <a:rPr lang="ru-RU" smtClean="0"/>
              <a:t>‹#›</a:t>
            </a:fld>
            <a:endParaRPr lang="ru-RU"/>
          </a:p>
        </p:txBody>
      </p:sp>
    </p:spTree>
    <p:extLst>
      <p:ext uri="{BB962C8B-B14F-4D97-AF65-F5344CB8AC3E}">
        <p14:creationId xmlns:p14="http://schemas.microsoft.com/office/powerpoint/2010/main" val="1249363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E87FF6D-38CA-48A0-ACA4-A9A076A661FC}" type="datetimeFigureOut">
              <a:rPr lang="ru-RU" smtClean="0"/>
              <a:t>11.05.2023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4EF2A72-0C8E-47BD-8DF7-8CA317171B3C}" type="slidenum">
              <a:rPr lang="ru-RU" smtClean="0"/>
              <a:t>‹#›</a:t>
            </a:fld>
            <a:endParaRPr lang="ru-RU"/>
          </a:p>
        </p:txBody>
      </p:sp>
    </p:spTree>
    <p:extLst>
      <p:ext uri="{BB962C8B-B14F-4D97-AF65-F5344CB8AC3E}">
        <p14:creationId xmlns:p14="http://schemas.microsoft.com/office/powerpoint/2010/main" val="2954851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E87FF6D-38CA-48A0-ACA4-A9A076A661FC}" type="datetimeFigureOut">
              <a:rPr lang="ru-RU" smtClean="0"/>
              <a:t>11.05.2023</a:t>
            </a:fld>
            <a:endParaRPr lang="ru-RU"/>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84EF2A72-0C8E-47BD-8DF7-8CA317171B3C}" type="slidenum">
              <a:rPr lang="ru-RU" smtClean="0"/>
              <a:t>‹#›</a:t>
            </a:fld>
            <a:endParaRPr lang="ru-RU"/>
          </a:p>
        </p:txBody>
      </p:sp>
    </p:spTree>
    <p:extLst>
      <p:ext uri="{BB962C8B-B14F-4D97-AF65-F5344CB8AC3E}">
        <p14:creationId xmlns:p14="http://schemas.microsoft.com/office/powerpoint/2010/main" val="639170488"/>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www.southasianheritage.org.uk/patrons" TargetMode="External"/><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9.png"/><Relationship Id="rId7" Type="http://schemas.openxmlformats.org/officeDocument/2006/relationships/image" Target="../media/image12.png"/><Relationship Id="rId2" Type="http://schemas.openxmlformats.org/officeDocument/2006/relationships/hyperlink" Target="https://drive.google.com/drive/folders/1H40RjLelqryHejgJsJ9lrM0ofYwryp54?usp=share_link" TargetMode="External"/><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14.png"/></Relationships>
</file>

<file path=ppt/slides/_rels/slide15.xml.rels><?xml version="1.0" encoding="UTF-8" standalone="yes"?>
<Relationships xmlns="http://schemas.openxmlformats.org/package/2006/relationships"><Relationship Id="rId8" Type="http://schemas.openxmlformats.org/officeDocument/2006/relationships/hyperlink" Target="https://www.instagram.com/southasianheritagemonth_uk/?hl=en" TargetMode="External"/><Relationship Id="rId13" Type="http://schemas.openxmlformats.org/officeDocument/2006/relationships/image" Target="../media/image18.svg"/><Relationship Id="rId18" Type="http://schemas.openxmlformats.org/officeDocument/2006/relationships/image" Target="../media/image21.png"/><Relationship Id="rId3" Type="http://schemas.openxmlformats.org/officeDocument/2006/relationships/hyperlink" Target="http://www.southasianheritage.org.uk/" TargetMode="External"/><Relationship Id="rId21" Type="http://schemas.openxmlformats.org/officeDocument/2006/relationships/image" Target="../media/image23.png"/><Relationship Id="rId7" Type="http://schemas.openxmlformats.org/officeDocument/2006/relationships/hyperlink" Target="mailto:Laks@southasianheritage.org.uk" TargetMode="External"/><Relationship Id="rId12" Type="http://schemas.openxmlformats.org/officeDocument/2006/relationships/image" Target="../media/image17.png"/><Relationship Id="rId17" Type="http://schemas.openxmlformats.org/officeDocument/2006/relationships/hyperlink" Target="https://www.facebook.com/southasianheritagemonth/" TargetMode="External"/><Relationship Id="rId2" Type="http://schemas.openxmlformats.org/officeDocument/2006/relationships/image" Target="../media/image4.png"/><Relationship Id="rId16" Type="http://schemas.openxmlformats.org/officeDocument/2006/relationships/image" Target="../media/image20.svg"/><Relationship Id="rId20" Type="http://schemas.openxmlformats.org/officeDocument/2006/relationships/hyperlink" Target="https://twitter.com/sahm_uk?lang=en" TargetMode="External"/><Relationship Id="rId1" Type="http://schemas.openxmlformats.org/officeDocument/2006/relationships/slideLayout" Target="../slideLayouts/slideLayout6.xml"/><Relationship Id="rId6" Type="http://schemas.openxmlformats.org/officeDocument/2006/relationships/hyperlink" Target="mailto:Natasha@southasianheritage.org.uk" TargetMode="External"/><Relationship Id="rId11" Type="http://schemas.openxmlformats.org/officeDocument/2006/relationships/hyperlink" Target="https://www.linkedin.com/company/south-asian-heritage-month/?originalSubdomain=uk" TargetMode="External"/><Relationship Id="rId5" Type="http://schemas.openxmlformats.org/officeDocument/2006/relationships/hyperlink" Target="mailto:Binita@southasianheritage.org.uk" TargetMode="External"/><Relationship Id="rId15" Type="http://schemas.openxmlformats.org/officeDocument/2006/relationships/image" Target="../media/image19.png"/><Relationship Id="rId10" Type="http://schemas.openxmlformats.org/officeDocument/2006/relationships/image" Target="../media/image16.svg"/><Relationship Id="rId19" Type="http://schemas.openxmlformats.org/officeDocument/2006/relationships/image" Target="../media/image22.svg"/><Relationship Id="rId4" Type="http://schemas.openxmlformats.org/officeDocument/2006/relationships/hyperlink" Target="mailto:Jasvir@southasianheritage.org.uk" TargetMode="External"/><Relationship Id="rId9" Type="http://schemas.openxmlformats.org/officeDocument/2006/relationships/image" Target="../media/image15.png"/><Relationship Id="rId14" Type="http://schemas.openxmlformats.org/officeDocument/2006/relationships/hyperlink" Target="https://www.youtube.com/southasianheritagemonth" TargetMode="External"/><Relationship Id="rId22" Type="http://schemas.openxmlformats.org/officeDocument/2006/relationships/image" Target="../media/image24.sv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6.xml"/><Relationship Id="rId4" Type="http://schemas.openxmlformats.org/officeDocument/2006/relationships/image" Target="../media/image8.svg"/></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6.xml"/><Relationship Id="rId4" Type="http://schemas.openxmlformats.org/officeDocument/2006/relationships/image" Target="../media/image8.svg"/></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Rectangle 179"/>
          <p:cNvSpPr>
            <a:spLocks noChangeArrowheads="1"/>
          </p:cNvSpPr>
          <p:nvPr/>
        </p:nvSpPr>
        <p:spPr bwMode="auto">
          <a:xfrm>
            <a:off x="1128173" y="3045380"/>
            <a:ext cx="6578632"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ru-RU" sz="3600" b="1" i="0" u="none" strike="noStrike" cap="none" normalizeH="0" baseline="0" dirty="0">
                <a:ln>
                  <a:noFill/>
                </a:ln>
                <a:effectLst/>
                <a:latin typeface="+mj-lt"/>
              </a:rPr>
              <a:t>South</a:t>
            </a:r>
            <a:r>
              <a:rPr kumimoji="0" lang="en-GB" altLang="ru-RU" sz="3600" b="1" i="0" u="none" strike="noStrike" cap="none" normalizeH="0" dirty="0">
                <a:ln>
                  <a:noFill/>
                </a:ln>
                <a:effectLst/>
                <a:latin typeface="+mj-lt"/>
              </a:rPr>
              <a:t> Asian Heritage Month </a:t>
            </a:r>
            <a:endParaRPr kumimoji="0" lang="ru-RU" altLang="ru-RU" sz="1400" b="0" i="0" u="none" strike="noStrike" cap="none" normalizeH="0" baseline="0" dirty="0">
              <a:ln>
                <a:noFill/>
              </a:ln>
              <a:effectLst/>
              <a:latin typeface="+mj-lt"/>
            </a:endParaRPr>
          </a:p>
        </p:txBody>
      </p:sp>
      <p:sp>
        <p:nvSpPr>
          <p:cNvPr id="182" name="Rectangle 181"/>
          <p:cNvSpPr/>
          <p:nvPr/>
        </p:nvSpPr>
        <p:spPr>
          <a:xfrm>
            <a:off x="1022666" y="3599378"/>
            <a:ext cx="4041774" cy="523220"/>
          </a:xfrm>
          <a:prstGeom prst="rect">
            <a:avLst/>
          </a:prstGeom>
        </p:spPr>
        <p:txBody>
          <a:bodyPr wrap="square">
            <a:spAutoFit/>
          </a:bodyPr>
          <a:lstStyle/>
          <a:p>
            <a:r>
              <a:rPr lang="en-US" sz="2800" dirty="0"/>
              <a:t>Sponsors Toolkit 2023</a:t>
            </a:r>
            <a:endParaRPr lang="ru-RU" sz="2800" dirty="0"/>
          </a:p>
        </p:txBody>
      </p:sp>
      <p:pic>
        <p:nvPicPr>
          <p:cNvPr id="4" name="Picture 3">
            <a:extLst>
              <a:ext uri="{FF2B5EF4-FFF2-40B4-BE49-F238E27FC236}">
                <a16:creationId xmlns:a16="http://schemas.microsoft.com/office/drawing/2014/main" id="{9C4B5854-4FB4-72F3-CC4A-E02D7CA394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67340" y="985837"/>
            <a:ext cx="5153025" cy="4886325"/>
          </a:xfrm>
          <a:prstGeom prst="rect">
            <a:avLst/>
          </a:prstGeom>
        </p:spPr>
      </p:pic>
    </p:spTree>
    <p:extLst>
      <p:ext uri="{BB962C8B-B14F-4D97-AF65-F5344CB8AC3E}">
        <p14:creationId xmlns:p14="http://schemas.microsoft.com/office/powerpoint/2010/main" val="790534751"/>
      </p:ext>
    </p:extLst>
  </p:cSld>
  <p:clrMapOvr>
    <a:masterClrMapping/>
  </p:clrMapOvr>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14:presetBounceEnd="67000">
                                      <p:stCondLst>
                                        <p:cond delay="1250"/>
                                      </p:stCondLst>
                                      <p:childTnLst>
                                        <p:set>
                                          <p:cBhvr>
                                            <p:cTn id="6" dur="1" fill="hold">
                                              <p:stCondLst>
                                                <p:cond delay="0"/>
                                              </p:stCondLst>
                                            </p:cTn>
                                            <p:tgtEl>
                                              <p:spTgt spid="179"/>
                                            </p:tgtEl>
                                            <p:attrNameLst>
                                              <p:attrName>style.visibility</p:attrName>
                                            </p:attrNameLst>
                                          </p:cBhvr>
                                          <p:to>
                                            <p:strVal val="visible"/>
                                          </p:to>
                                        </p:set>
                                        <p:anim calcmode="lin" valueType="num" p14:bounceEnd="67000">
                                          <p:cBhvr additive="base">
                                            <p:cTn id="7" dur="1000" fill="hold"/>
                                            <p:tgtEl>
                                              <p:spTgt spid="179"/>
                                            </p:tgtEl>
                                            <p:attrNameLst>
                                              <p:attrName>ppt_x</p:attrName>
                                            </p:attrNameLst>
                                          </p:cBhvr>
                                          <p:tavLst>
                                            <p:tav tm="0">
                                              <p:val>
                                                <p:strVal val="0-#ppt_w/2"/>
                                              </p:val>
                                            </p:tav>
                                            <p:tav tm="100000">
                                              <p:val>
                                                <p:strVal val="#ppt_x"/>
                                              </p:val>
                                            </p:tav>
                                          </p:tavLst>
                                        </p:anim>
                                        <p:anim calcmode="lin" valueType="num" p14:bounceEnd="67000">
                                          <p:cBhvr additive="base">
                                            <p:cTn id="8" dur="1000" fill="hold"/>
                                            <p:tgtEl>
                                              <p:spTgt spid="179"/>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14:presetBounceEnd="67000">
                                      <p:stCondLst>
                                        <p:cond delay="1250"/>
                                      </p:stCondLst>
                                      <p:childTnLst>
                                        <p:set>
                                          <p:cBhvr>
                                            <p:cTn id="10" dur="1" fill="hold">
                                              <p:stCondLst>
                                                <p:cond delay="0"/>
                                              </p:stCondLst>
                                            </p:cTn>
                                            <p:tgtEl>
                                              <p:spTgt spid="182"/>
                                            </p:tgtEl>
                                            <p:attrNameLst>
                                              <p:attrName>style.visibility</p:attrName>
                                            </p:attrNameLst>
                                          </p:cBhvr>
                                          <p:to>
                                            <p:strVal val="visible"/>
                                          </p:to>
                                        </p:set>
                                        <p:anim calcmode="lin" valueType="num" p14:bounceEnd="67000">
                                          <p:cBhvr additive="base">
                                            <p:cTn id="11" dur="1000" fill="hold"/>
                                            <p:tgtEl>
                                              <p:spTgt spid="182"/>
                                            </p:tgtEl>
                                            <p:attrNameLst>
                                              <p:attrName>ppt_x</p:attrName>
                                            </p:attrNameLst>
                                          </p:cBhvr>
                                          <p:tavLst>
                                            <p:tav tm="0">
                                              <p:val>
                                                <p:strVal val="0-#ppt_w/2"/>
                                              </p:val>
                                            </p:tav>
                                            <p:tav tm="100000">
                                              <p:val>
                                                <p:strVal val="#ppt_x"/>
                                              </p:val>
                                            </p:tav>
                                          </p:tavLst>
                                        </p:anim>
                                        <p:anim calcmode="lin" valueType="num" p14:bounceEnd="67000">
                                          <p:cBhvr additive="base">
                                            <p:cTn id="12" dur="1000" fill="hold"/>
                                            <p:tgtEl>
                                              <p:spTgt spid="182"/>
                                            </p:tgtEl>
                                            <p:attrNameLst>
                                              <p:attrName>ppt_y</p:attrName>
                                            </p:attrNameLst>
                                          </p:cBhvr>
                                          <p:tavLst>
                                            <p:tav tm="0">
                                              <p:val>
                                                <p:strVal val="#ppt_y"/>
                                              </p:val>
                                            </p:tav>
                                            <p:tav tm="100000">
                                              <p:val>
                                                <p:strVal val="#ppt_y"/>
                                              </p:val>
                                            </p:tav>
                                          </p:tavLst>
                                        </p:anim>
                                      </p:childTnLst>
                                    </p:cTn>
                                  </p:par>
                                  <p:par>
                                    <p:cTn id="13" presetID="1" presetClass="entr" presetSubtype="0" fill="hold" nodeType="withEffect">
                                      <p:stCondLst>
                                        <p:cond delay="125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 grpId="0"/>
          <p:bldP spid="182"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1250"/>
                                      </p:stCondLst>
                                      <p:childTnLst>
                                        <p:set>
                                          <p:cBhvr>
                                            <p:cTn id="6" dur="1" fill="hold">
                                              <p:stCondLst>
                                                <p:cond delay="0"/>
                                              </p:stCondLst>
                                            </p:cTn>
                                            <p:tgtEl>
                                              <p:spTgt spid="179"/>
                                            </p:tgtEl>
                                            <p:attrNameLst>
                                              <p:attrName>style.visibility</p:attrName>
                                            </p:attrNameLst>
                                          </p:cBhvr>
                                          <p:to>
                                            <p:strVal val="visible"/>
                                          </p:to>
                                        </p:set>
                                        <p:anim calcmode="lin" valueType="num">
                                          <p:cBhvr additive="base">
                                            <p:cTn id="7" dur="1000" fill="hold"/>
                                            <p:tgtEl>
                                              <p:spTgt spid="179"/>
                                            </p:tgtEl>
                                            <p:attrNameLst>
                                              <p:attrName>ppt_x</p:attrName>
                                            </p:attrNameLst>
                                          </p:cBhvr>
                                          <p:tavLst>
                                            <p:tav tm="0">
                                              <p:val>
                                                <p:strVal val="0-#ppt_w/2"/>
                                              </p:val>
                                            </p:tav>
                                            <p:tav tm="100000">
                                              <p:val>
                                                <p:strVal val="#ppt_x"/>
                                              </p:val>
                                            </p:tav>
                                          </p:tavLst>
                                        </p:anim>
                                        <p:anim calcmode="lin" valueType="num">
                                          <p:cBhvr additive="base">
                                            <p:cTn id="8" dur="1000" fill="hold"/>
                                            <p:tgtEl>
                                              <p:spTgt spid="179"/>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1250"/>
                                      </p:stCondLst>
                                      <p:childTnLst>
                                        <p:set>
                                          <p:cBhvr>
                                            <p:cTn id="10" dur="1" fill="hold">
                                              <p:stCondLst>
                                                <p:cond delay="0"/>
                                              </p:stCondLst>
                                            </p:cTn>
                                            <p:tgtEl>
                                              <p:spTgt spid="182"/>
                                            </p:tgtEl>
                                            <p:attrNameLst>
                                              <p:attrName>style.visibility</p:attrName>
                                            </p:attrNameLst>
                                          </p:cBhvr>
                                          <p:to>
                                            <p:strVal val="visible"/>
                                          </p:to>
                                        </p:set>
                                        <p:anim calcmode="lin" valueType="num">
                                          <p:cBhvr additive="base">
                                            <p:cTn id="11" dur="1000" fill="hold"/>
                                            <p:tgtEl>
                                              <p:spTgt spid="182"/>
                                            </p:tgtEl>
                                            <p:attrNameLst>
                                              <p:attrName>ppt_x</p:attrName>
                                            </p:attrNameLst>
                                          </p:cBhvr>
                                          <p:tavLst>
                                            <p:tav tm="0">
                                              <p:val>
                                                <p:strVal val="0-#ppt_w/2"/>
                                              </p:val>
                                            </p:tav>
                                            <p:tav tm="100000">
                                              <p:val>
                                                <p:strVal val="#ppt_x"/>
                                              </p:val>
                                            </p:tav>
                                          </p:tavLst>
                                        </p:anim>
                                        <p:anim calcmode="lin" valueType="num">
                                          <p:cBhvr additive="base">
                                            <p:cTn id="12" dur="1000" fill="hold"/>
                                            <p:tgtEl>
                                              <p:spTgt spid="182"/>
                                            </p:tgtEl>
                                            <p:attrNameLst>
                                              <p:attrName>ppt_y</p:attrName>
                                            </p:attrNameLst>
                                          </p:cBhvr>
                                          <p:tavLst>
                                            <p:tav tm="0">
                                              <p:val>
                                                <p:strVal val="#ppt_y"/>
                                              </p:val>
                                            </p:tav>
                                            <p:tav tm="100000">
                                              <p:val>
                                                <p:strVal val="#ppt_y"/>
                                              </p:val>
                                            </p:tav>
                                          </p:tavLst>
                                        </p:anim>
                                      </p:childTnLst>
                                    </p:cTn>
                                  </p:par>
                                  <p:par>
                                    <p:cTn id="13" presetID="1" presetClass="entr" presetSubtype="0" fill="hold" nodeType="withEffect">
                                      <p:stCondLst>
                                        <p:cond delay="125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 grpId="0"/>
          <p:bldP spid="182" grpId="0"/>
        </p:bldLst>
      </p:timing>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50">
            <a:extLst>
              <a:ext uri="{FF2B5EF4-FFF2-40B4-BE49-F238E27FC236}">
                <a16:creationId xmlns:a16="http://schemas.microsoft.com/office/drawing/2014/main" id="{B1E8E948-1085-42AA-9467-FC7C68819BC6}"/>
              </a:ext>
            </a:extLst>
          </p:cNvPr>
          <p:cNvSpPr>
            <a:spLocks noChangeArrowheads="1"/>
          </p:cNvSpPr>
          <p:nvPr/>
        </p:nvSpPr>
        <p:spPr bwMode="auto">
          <a:xfrm>
            <a:off x="3431498" y="966387"/>
            <a:ext cx="5006948"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ru-RU" sz="4400" b="1" i="0" u="none" strike="noStrike" cap="none" normalizeH="0" baseline="0" dirty="0">
                <a:ln>
                  <a:noFill/>
                </a:ln>
                <a:effectLst/>
                <a:latin typeface="+mj-lt"/>
              </a:rPr>
              <a:t>Corporate Partners</a:t>
            </a:r>
            <a:endParaRPr kumimoji="0" lang="ru-RU" altLang="ru-RU" sz="4400" b="0" i="0" u="none" strike="noStrike" cap="none" normalizeH="0" baseline="0" dirty="0">
              <a:ln>
                <a:noFill/>
              </a:ln>
              <a:effectLst/>
              <a:latin typeface="+mj-lt"/>
            </a:endParaRPr>
          </a:p>
        </p:txBody>
      </p:sp>
      <p:sp>
        <p:nvSpPr>
          <p:cNvPr id="41" name="Freeform 51">
            <a:extLst>
              <a:ext uri="{FF2B5EF4-FFF2-40B4-BE49-F238E27FC236}">
                <a16:creationId xmlns:a16="http://schemas.microsoft.com/office/drawing/2014/main" id="{C9B50344-7EEC-48CC-BACA-982083A28D74}"/>
              </a:ext>
            </a:extLst>
          </p:cNvPr>
          <p:cNvSpPr>
            <a:spLocks/>
          </p:cNvSpPr>
          <p:nvPr/>
        </p:nvSpPr>
        <p:spPr bwMode="auto">
          <a:xfrm>
            <a:off x="6096000" y="1643495"/>
            <a:ext cx="2113723" cy="139148"/>
          </a:xfrm>
          <a:custGeom>
            <a:avLst/>
            <a:gdLst>
              <a:gd name="T0" fmla="*/ 0 w 871"/>
              <a:gd name="T1" fmla="*/ 25 h 25"/>
              <a:gd name="T2" fmla="*/ 871 w 871"/>
              <a:gd name="T3" fmla="*/ 3 h 25"/>
            </a:gdLst>
            <a:ahLst/>
            <a:cxnLst>
              <a:cxn ang="0">
                <a:pos x="T0" y="T1"/>
              </a:cxn>
              <a:cxn ang="0">
                <a:pos x="T2" y="T3"/>
              </a:cxn>
            </a:cxnLst>
            <a:rect l="0" t="0" r="r" b="b"/>
            <a:pathLst>
              <a:path w="871" h="25">
                <a:moveTo>
                  <a:pt x="0" y="25"/>
                </a:moveTo>
                <a:cubicBezTo>
                  <a:pt x="290" y="7"/>
                  <a:pt x="580" y="0"/>
                  <a:pt x="871" y="3"/>
                </a:cubicBezTo>
              </a:path>
            </a:pathLst>
          </a:custGeom>
          <a:noFill/>
          <a:ln w="14288"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2" name="Picture 1">
            <a:extLst>
              <a:ext uri="{FF2B5EF4-FFF2-40B4-BE49-F238E27FC236}">
                <a16:creationId xmlns:a16="http://schemas.microsoft.com/office/drawing/2014/main" id="{3E835452-7487-6825-C80A-9DE4DF396C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6589" y="235346"/>
            <a:ext cx="2275845" cy="2158056"/>
          </a:xfrm>
          <a:prstGeom prst="rect">
            <a:avLst/>
          </a:prstGeom>
        </p:spPr>
      </p:pic>
      <p:sp>
        <p:nvSpPr>
          <p:cNvPr id="3" name="Rectangle 2">
            <a:extLst>
              <a:ext uri="{FF2B5EF4-FFF2-40B4-BE49-F238E27FC236}">
                <a16:creationId xmlns:a16="http://schemas.microsoft.com/office/drawing/2014/main" id="{B5202D73-5F40-C1A9-222C-62F37300DA24}"/>
              </a:ext>
            </a:extLst>
          </p:cNvPr>
          <p:cNvSpPr/>
          <p:nvPr/>
        </p:nvSpPr>
        <p:spPr>
          <a:xfrm>
            <a:off x="5412295" y="3248213"/>
            <a:ext cx="5439466" cy="2862322"/>
          </a:xfrm>
          <a:prstGeom prst="rect">
            <a:avLst/>
          </a:prstGeom>
        </p:spPr>
        <p:txBody>
          <a:bodyPr wrap="square">
            <a:spAutoFit/>
          </a:bodyPr>
          <a:lstStyle/>
          <a:p>
            <a:r>
              <a:rPr lang="en-GB" dirty="0"/>
              <a:t>For partnership, at £30k we offer sincere partnership for our corporate clients. We offer all the benefits in our sponsorship package and we’ll also stage an exclusive event in partnership with South Asian Heritage Month, providing a dedicated events team, marketing, and Public Relations. </a:t>
            </a:r>
          </a:p>
          <a:p>
            <a:endParaRPr lang="en-GB" dirty="0"/>
          </a:p>
          <a:p>
            <a:r>
              <a:rPr lang="en-GB" dirty="0"/>
              <a:t>We will also incorporate your company logo as “partnered with” into the event title and slogan when publicising and marketing.</a:t>
            </a:r>
          </a:p>
        </p:txBody>
      </p:sp>
      <p:grpSp>
        <p:nvGrpSpPr>
          <p:cNvPr id="8" name="Group 7">
            <a:extLst>
              <a:ext uri="{FF2B5EF4-FFF2-40B4-BE49-F238E27FC236}">
                <a16:creationId xmlns:a16="http://schemas.microsoft.com/office/drawing/2014/main" id="{2C05B422-F5CB-213E-AA9A-18EE9C9351E6}"/>
              </a:ext>
            </a:extLst>
          </p:cNvPr>
          <p:cNvGrpSpPr/>
          <p:nvPr/>
        </p:nvGrpSpPr>
        <p:grpSpPr>
          <a:xfrm>
            <a:off x="995978" y="800817"/>
            <a:ext cx="1052512" cy="1041400"/>
            <a:chOff x="995978" y="800817"/>
            <a:chExt cx="1052512" cy="1041400"/>
          </a:xfrm>
        </p:grpSpPr>
        <p:sp>
          <p:nvSpPr>
            <p:cNvPr id="6" name="Freeform 28">
              <a:extLst>
                <a:ext uri="{FF2B5EF4-FFF2-40B4-BE49-F238E27FC236}">
                  <a16:creationId xmlns:a16="http://schemas.microsoft.com/office/drawing/2014/main" id="{96814888-3976-E1D3-6588-C09209FC4B13}"/>
                </a:ext>
              </a:extLst>
            </p:cNvPr>
            <p:cNvSpPr>
              <a:spLocks/>
            </p:cNvSpPr>
            <p:nvPr/>
          </p:nvSpPr>
          <p:spPr bwMode="auto">
            <a:xfrm>
              <a:off x="995978" y="800817"/>
              <a:ext cx="1052512" cy="1041400"/>
            </a:xfrm>
            <a:custGeom>
              <a:avLst/>
              <a:gdLst>
                <a:gd name="T0" fmla="*/ 46 w 276"/>
                <a:gd name="T1" fmla="*/ 232 h 273"/>
                <a:gd name="T2" fmla="*/ 132 w 276"/>
                <a:gd name="T3" fmla="*/ 270 h 273"/>
                <a:gd name="T4" fmla="*/ 206 w 276"/>
                <a:gd name="T5" fmla="*/ 257 h 273"/>
                <a:gd name="T6" fmla="*/ 273 w 276"/>
                <a:gd name="T7" fmla="*/ 137 h 273"/>
                <a:gd name="T8" fmla="*/ 212 w 276"/>
                <a:gd name="T9" fmla="*/ 28 h 273"/>
                <a:gd name="T10" fmla="*/ 87 w 276"/>
                <a:gd name="T11" fmla="*/ 17 h 273"/>
                <a:gd name="T12" fmla="*/ 8 w 276"/>
                <a:gd name="T13" fmla="*/ 114 h 273"/>
                <a:gd name="T14" fmla="*/ 46 w 276"/>
                <a:gd name="T15" fmla="*/ 232 h 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6" h="273">
                  <a:moveTo>
                    <a:pt x="46" y="232"/>
                  </a:moveTo>
                  <a:cubicBezTo>
                    <a:pt x="69" y="255"/>
                    <a:pt x="100" y="268"/>
                    <a:pt x="132" y="270"/>
                  </a:cubicBezTo>
                  <a:cubicBezTo>
                    <a:pt x="157" y="273"/>
                    <a:pt x="183" y="268"/>
                    <a:pt x="206" y="257"/>
                  </a:cubicBezTo>
                  <a:cubicBezTo>
                    <a:pt x="249" y="235"/>
                    <a:pt x="276" y="185"/>
                    <a:pt x="273" y="137"/>
                  </a:cubicBezTo>
                  <a:cubicBezTo>
                    <a:pt x="272" y="93"/>
                    <a:pt x="248" y="52"/>
                    <a:pt x="212" y="28"/>
                  </a:cubicBezTo>
                  <a:cubicBezTo>
                    <a:pt x="175" y="5"/>
                    <a:pt x="127" y="0"/>
                    <a:pt x="87" y="17"/>
                  </a:cubicBezTo>
                  <a:cubicBezTo>
                    <a:pt x="47" y="34"/>
                    <a:pt x="17" y="71"/>
                    <a:pt x="8" y="114"/>
                  </a:cubicBezTo>
                  <a:cubicBezTo>
                    <a:pt x="0" y="156"/>
                    <a:pt x="15" y="202"/>
                    <a:pt x="46" y="232"/>
                  </a:cubicBezTo>
                  <a:close/>
                </a:path>
              </a:pathLst>
            </a:custGeom>
            <a:noFill/>
            <a:ln w="30163" cap="flat">
              <a:solidFill>
                <a:schemeClr val="tx1">
                  <a:lumMod val="7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Rectangle 7">
              <a:extLst>
                <a:ext uri="{FF2B5EF4-FFF2-40B4-BE49-F238E27FC236}">
                  <a16:creationId xmlns:a16="http://schemas.microsoft.com/office/drawing/2014/main" id="{82D5CE19-423D-692B-B9B7-18E869C42747}"/>
                </a:ext>
              </a:extLst>
            </p:cNvPr>
            <p:cNvSpPr>
              <a:spLocks noChangeArrowheads="1"/>
            </p:cNvSpPr>
            <p:nvPr/>
          </p:nvSpPr>
          <p:spPr bwMode="auto">
            <a:xfrm>
              <a:off x="1192015" y="975820"/>
              <a:ext cx="660437"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4400" b="1" i="0" u="none" strike="noStrike" cap="none" normalizeH="0" baseline="0" dirty="0">
                  <a:ln>
                    <a:noFill/>
                  </a:ln>
                  <a:effectLst/>
                  <a:latin typeface="+mj-lt"/>
                </a:rPr>
                <a:t>0</a:t>
              </a:r>
              <a:r>
                <a:rPr kumimoji="0" lang="en-GB" altLang="ru-RU" sz="4400" b="1" i="0" u="none" strike="noStrike" cap="none" normalizeH="0" baseline="0" dirty="0">
                  <a:ln>
                    <a:noFill/>
                  </a:ln>
                  <a:effectLst/>
                  <a:latin typeface="+mj-lt"/>
                </a:rPr>
                <a:t>2</a:t>
              </a:r>
              <a:endParaRPr kumimoji="0" lang="ru-RU" altLang="ru-RU" sz="1000" b="0" i="0" u="none" strike="noStrike" cap="none" normalizeH="0" baseline="0" dirty="0">
                <a:ln>
                  <a:noFill/>
                </a:ln>
                <a:effectLst/>
                <a:latin typeface="+mj-lt"/>
              </a:endParaRPr>
            </a:p>
          </p:txBody>
        </p:sp>
      </p:grpSp>
      <p:sp>
        <p:nvSpPr>
          <p:cNvPr id="4" name="Rectangle 50">
            <a:extLst>
              <a:ext uri="{FF2B5EF4-FFF2-40B4-BE49-F238E27FC236}">
                <a16:creationId xmlns:a16="http://schemas.microsoft.com/office/drawing/2014/main" id="{1B966F9D-4694-3C6B-FDBE-B85FA088818F}"/>
              </a:ext>
            </a:extLst>
          </p:cNvPr>
          <p:cNvSpPr>
            <a:spLocks noChangeArrowheads="1"/>
          </p:cNvSpPr>
          <p:nvPr/>
        </p:nvSpPr>
        <p:spPr bwMode="auto">
          <a:xfrm>
            <a:off x="7225893" y="2104604"/>
            <a:ext cx="1147750"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ru-RU" sz="7200" b="1" i="0" u="none" strike="noStrike" cap="none" normalizeH="0" baseline="0" dirty="0">
                <a:ln>
                  <a:noFill/>
                </a:ln>
                <a:effectLst/>
                <a:latin typeface="Amatic" panose="02000803000000000000" pitchFamily="2" charset="0"/>
              </a:rPr>
              <a:t>£30k</a:t>
            </a:r>
            <a:endParaRPr kumimoji="0" lang="ru-RU" altLang="ru-RU" sz="7200" b="0" i="0" u="none" strike="noStrike" cap="none" normalizeH="0" baseline="0" dirty="0">
              <a:ln>
                <a:noFill/>
              </a:ln>
              <a:effectLst/>
            </a:endParaRPr>
          </a:p>
        </p:txBody>
      </p:sp>
      <p:sp>
        <p:nvSpPr>
          <p:cNvPr id="5" name="Freeform 15">
            <a:extLst>
              <a:ext uri="{FF2B5EF4-FFF2-40B4-BE49-F238E27FC236}">
                <a16:creationId xmlns:a16="http://schemas.microsoft.com/office/drawing/2014/main" id="{774CF476-6F7B-D3B0-E139-727FA3226B4B}"/>
              </a:ext>
            </a:extLst>
          </p:cNvPr>
          <p:cNvSpPr>
            <a:spLocks/>
          </p:cNvSpPr>
          <p:nvPr/>
        </p:nvSpPr>
        <p:spPr bwMode="auto">
          <a:xfrm>
            <a:off x="1205269" y="2290820"/>
            <a:ext cx="3569857" cy="3600793"/>
          </a:xfrm>
          <a:custGeom>
            <a:avLst/>
            <a:gdLst>
              <a:gd name="T0" fmla="*/ 264 w 481"/>
              <a:gd name="T1" fmla="*/ 20 h 485"/>
              <a:gd name="T2" fmla="*/ 472 w 481"/>
              <a:gd name="T3" fmla="*/ 274 h 485"/>
              <a:gd name="T4" fmla="*/ 220 w 481"/>
              <a:gd name="T5" fmla="*/ 476 h 485"/>
              <a:gd name="T6" fmla="*/ 6 w 481"/>
              <a:gd name="T7" fmla="*/ 240 h 485"/>
              <a:gd name="T8" fmla="*/ 264 w 481"/>
              <a:gd name="T9" fmla="*/ 20 h 485"/>
            </a:gdLst>
            <a:ahLst/>
            <a:cxnLst>
              <a:cxn ang="0">
                <a:pos x="T0" y="T1"/>
              </a:cxn>
              <a:cxn ang="0">
                <a:pos x="T2" y="T3"/>
              </a:cxn>
              <a:cxn ang="0">
                <a:pos x="T4" y="T5"/>
              </a:cxn>
              <a:cxn ang="0">
                <a:pos x="T6" y="T7"/>
              </a:cxn>
              <a:cxn ang="0">
                <a:pos x="T8" y="T9"/>
              </a:cxn>
            </a:cxnLst>
            <a:rect l="0" t="0" r="r" b="b"/>
            <a:pathLst>
              <a:path w="481" h="485">
                <a:moveTo>
                  <a:pt x="264" y="20"/>
                </a:moveTo>
                <a:cubicBezTo>
                  <a:pt x="392" y="39"/>
                  <a:pt x="481" y="144"/>
                  <a:pt x="472" y="274"/>
                </a:cubicBezTo>
                <a:cubicBezTo>
                  <a:pt x="463" y="405"/>
                  <a:pt x="345" y="485"/>
                  <a:pt x="220" y="476"/>
                </a:cubicBezTo>
                <a:cubicBezTo>
                  <a:pt x="91" y="466"/>
                  <a:pt x="0" y="371"/>
                  <a:pt x="6" y="240"/>
                </a:cubicBezTo>
                <a:cubicBezTo>
                  <a:pt x="12" y="112"/>
                  <a:pt x="130" y="0"/>
                  <a:pt x="264" y="20"/>
                </a:cubicBezTo>
                <a:close/>
              </a:path>
            </a:pathLst>
          </a:custGeom>
          <a:noFill/>
          <a:ln w="30163" cap="rnd">
            <a:solidFill>
              <a:schemeClr val="tx1">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grpSp>
        <p:nvGrpSpPr>
          <p:cNvPr id="9" name="Group 8">
            <a:extLst>
              <a:ext uri="{FF2B5EF4-FFF2-40B4-BE49-F238E27FC236}">
                <a16:creationId xmlns:a16="http://schemas.microsoft.com/office/drawing/2014/main" id="{8B8251FC-6C86-EE48-416D-8013ACC98D0B}"/>
              </a:ext>
            </a:extLst>
          </p:cNvPr>
          <p:cNvGrpSpPr/>
          <p:nvPr/>
        </p:nvGrpSpPr>
        <p:grpSpPr>
          <a:xfrm>
            <a:off x="1776364" y="3006697"/>
            <a:ext cx="2427666" cy="2129738"/>
            <a:chOff x="8865913" y="4530725"/>
            <a:chExt cx="1245827" cy="1092934"/>
          </a:xfrm>
        </p:grpSpPr>
        <p:sp>
          <p:nvSpPr>
            <p:cNvPr id="10" name="Freeform 20">
              <a:extLst>
                <a:ext uri="{FF2B5EF4-FFF2-40B4-BE49-F238E27FC236}">
                  <a16:creationId xmlns:a16="http://schemas.microsoft.com/office/drawing/2014/main" id="{8DB9E564-C706-4ED3-C161-0D003DBBC430}"/>
                </a:ext>
              </a:extLst>
            </p:cNvPr>
            <p:cNvSpPr>
              <a:spLocks noEditPoints="1"/>
            </p:cNvSpPr>
            <p:nvPr/>
          </p:nvSpPr>
          <p:spPr bwMode="auto">
            <a:xfrm>
              <a:off x="9137650" y="4530725"/>
              <a:ext cx="596900" cy="492125"/>
            </a:xfrm>
            <a:custGeom>
              <a:avLst/>
              <a:gdLst>
                <a:gd name="T0" fmla="*/ 0 w 157"/>
                <a:gd name="T1" fmla="*/ 127 h 129"/>
                <a:gd name="T2" fmla="*/ 157 w 157"/>
                <a:gd name="T3" fmla="*/ 129 h 129"/>
                <a:gd name="T4" fmla="*/ 40 w 157"/>
                <a:gd name="T5" fmla="*/ 126 h 129"/>
                <a:gd name="T6" fmla="*/ 39 w 157"/>
                <a:gd name="T7" fmla="*/ 94 h 129"/>
                <a:gd name="T8" fmla="*/ 17 w 157"/>
                <a:gd name="T9" fmla="*/ 94 h 129"/>
                <a:gd name="T10" fmla="*/ 17 w 157"/>
                <a:gd name="T11" fmla="*/ 126 h 129"/>
                <a:gd name="T12" fmla="*/ 71 w 157"/>
                <a:gd name="T13" fmla="*/ 126 h 129"/>
                <a:gd name="T14" fmla="*/ 71 w 157"/>
                <a:gd name="T15" fmla="*/ 61 h 129"/>
                <a:gd name="T16" fmla="*/ 50 w 157"/>
                <a:gd name="T17" fmla="*/ 62 h 129"/>
                <a:gd name="T18" fmla="*/ 51 w 157"/>
                <a:gd name="T19" fmla="*/ 126 h 129"/>
                <a:gd name="T20" fmla="*/ 106 w 157"/>
                <a:gd name="T21" fmla="*/ 126 h 129"/>
                <a:gd name="T22" fmla="*/ 105 w 157"/>
                <a:gd name="T23" fmla="*/ 76 h 129"/>
                <a:gd name="T24" fmla="*/ 85 w 157"/>
                <a:gd name="T25" fmla="*/ 75 h 129"/>
                <a:gd name="T26" fmla="*/ 84 w 157"/>
                <a:gd name="T27" fmla="*/ 126 h 129"/>
                <a:gd name="T28" fmla="*/ 139 w 157"/>
                <a:gd name="T29" fmla="*/ 128 h 129"/>
                <a:gd name="T30" fmla="*/ 138 w 157"/>
                <a:gd name="T31" fmla="*/ 42 h 129"/>
                <a:gd name="T32" fmla="*/ 117 w 157"/>
                <a:gd name="T33" fmla="*/ 42 h 129"/>
                <a:gd name="T34" fmla="*/ 118 w 157"/>
                <a:gd name="T35" fmla="*/ 127 h 129"/>
                <a:gd name="T36" fmla="*/ 31 w 157"/>
                <a:gd name="T37" fmla="*/ 57 h 129"/>
                <a:gd name="T38" fmla="*/ 24 w 157"/>
                <a:gd name="T39" fmla="*/ 57 h 129"/>
                <a:gd name="T40" fmla="*/ 21 w 157"/>
                <a:gd name="T41" fmla="*/ 63 h 129"/>
                <a:gd name="T42" fmla="*/ 25 w 157"/>
                <a:gd name="T43" fmla="*/ 68 h 129"/>
                <a:gd name="T44" fmla="*/ 29 w 157"/>
                <a:gd name="T45" fmla="*/ 70 h 129"/>
                <a:gd name="T46" fmla="*/ 33 w 157"/>
                <a:gd name="T47" fmla="*/ 68 h 129"/>
                <a:gd name="T48" fmla="*/ 34 w 157"/>
                <a:gd name="T49" fmla="*/ 64 h 129"/>
                <a:gd name="T50" fmla="*/ 31 w 157"/>
                <a:gd name="T51" fmla="*/ 57 h 129"/>
                <a:gd name="T52" fmla="*/ 55 w 157"/>
                <a:gd name="T53" fmla="*/ 32 h 129"/>
                <a:gd name="T54" fmla="*/ 58 w 157"/>
                <a:gd name="T55" fmla="*/ 38 h 129"/>
                <a:gd name="T56" fmla="*/ 65 w 157"/>
                <a:gd name="T57" fmla="*/ 38 h 129"/>
                <a:gd name="T58" fmla="*/ 67 w 157"/>
                <a:gd name="T59" fmla="*/ 36 h 129"/>
                <a:gd name="T60" fmla="*/ 68 w 157"/>
                <a:gd name="T61" fmla="*/ 32 h 129"/>
                <a:gd name="T62" fmla="*/ 66 w 157"/>
                <a:gd name="T63" fmla="*/ 29 h 129"/>
                <a:gd name="T64" fmla="*/ 63 w 157"/>
                <a:gd name="T65" fmla="*/ 26 h 129"/>
                <a:gd name="T66" fmla="*/ 61 w 157"/>
                <a:gd name="T67" fmla="*/ 26 h 129"/>
                <a:gd name="T68" fmla="*/ 55 w 157"/>
                <a:gd name="T69" fmla="*/ 32 h 129"/>
                <a:gd name="T70" fmla="*/ 99 w 157"/>
                <a:gd name="T71" fmla="*/ 51 h 129"/>
                <a:gd name="T72" fmla="*/ 100 w 157"/>
                <a:gd name="T73" fmla="*/ 46 h 129"/>
                <a:gd name="T74" fmla="*/ 98 w 157"/>
                <a:gd name="T75" fmla="*/ 42 h 129"/>
                <a:gd name="T76" fmla="*/ 94 w 157"/>
                <a:gd name="T77" fmla="*/ 41 h 129"/>
                <a:gd name="T78" fmla="*/ 89 w 157"/>
                <a:gd name="T79" fmla="*/ 42 h 129"/>
                <a:gd name="T80" fmla="*/ 87 w 157"/>
                <a:gd name="T81" fmla="*/ 44 h 129"/>
                <a:gd name="T82" fmla="*/ 88 w 157"/>
                <a:gd name="T83" fmla="*/ 51 h 129"/>
                <a:gd name="T84" fmla="*/ 94 w 157"/>
                <a:gd name="T85" fmla="*/ 55 h 129"/>
                <a:gd name="T86" fmla="*/ 99 w 157"/>
                <a:gd name="T87" fmla="*/ 51 h 129"/>
                <a:gd name="T88" fmla="*/ 122 w 157"/>
                <a:gd name="T89" fmla="*/ 12 h 129"/>
                <a:gd name="T90" fmla="*/ 128 w 157"/>
                <a:gd name="T91" fmla="*/ 16 h 129"/>
                <a:gd name="T92" fmla="*/ 131 w 157"/>
                <a:gd name="T93" fmla="*/ 3 h 129"/>
                <a:gd name="T94" fmla="*/ 122 w 157"/>
                <a:gd name="T95" fmla="*/ 12 h 129"/>
                <a:gd name="T96" fmla="*/ 57 w 157"/>
                <a:gd name="T97" fmla="*/ 37 h 129"/>
                <a:gd name="T98" fmla="*/ 33 w 157"/>
                <a:gd name="T99" fmla="*/ 59 h 129"/>
                <a:gd name="T100" fmla="*/ 68 w 157"/>
                <a:gd name="T101" fmla="*/ 35 h 129"/>
                <a:gd name="T102" fmla="*/ 87 w 157"/>
                <a:gd name="T103" fmla="*/ 44 h 129"/>
                <a:gd name="T104" fmla="*/ 124 w 157"/>
                <a:gd name="T105" fmla="*/ 16 h 129"/>
                <a:gd name="T106" fmla="*/ 111 w 157"/>
                <a:gd name="T107" fmla="*/ 30 h 129"/>
                <a:gd name="T108" fmla="*/ 99 w 157"/>
                <a:gd name="T109" fmla="*/ 43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57" h="129">
                  <a:moveTo>
                    <a:pt x="0" y="127"/>
                  </a:moveTo>
                  <a:cubicBezTo>
                    <a:pt x="52" y="125"/>
                    <a:pt x="105" y="126"/>
                    <a:pt x="157" y="129"/>
                  </a:cubicBezTo>
                  <a:moveTo>
                    <a:pt x="40" y="126"/>
                  </a:moveTo>
                  <a:cubicBezTo>
                    <a:pt x="39" y="116"/>
                    <a:pt x="39" y="105"/>
                    <a:pt x="39" y="94"/>
                  </a:cubicBezTo>
                  <a:cubicBezTo>
                    <a:pt x="31" y="94"/>
                    <a:pt x="24" y="94"/>
                    <a:pt x="17" y="94"/>
                  </a:cubicBezTo>
                  <a:cubicBezTo>
                    <a:pt x="17" y="105"/>
                    <a:pt x="17" y="116"/>
                    <a:pt x="17" y="126"/>
                  </a:cubicBezTo>
                  <a:moveTo>
                    <a:pt x="71" y="126"/>
                  </a:moveTo>
                  <a:cubicBezTo>
                    <a:pt x="73" y="104"/>
                    <a:pt x="73" y="83"/>
                    <a:pt x="71" y="61"/>
                  </a:cubicBezTo>
                  <a:cubicBezTo>
                    <a:pt x="64" y="62"/>
                    <a:pt x="57" y="63"/>
                    <a:pt x="50" y="62"/>
                  </a:cubicBezTo>
                  <a:cubicBezTo>
                    <a:pt x="50" y="83"/>
                    <a:pt x="51" y="105"/>
                    <a:pt x="51" y="126"/>
                  </a:cubicBezTo>
                  <a:moveTo>
                    <a:pt x="106" y="126"/>
                  </a:moveTo>
                  <a:cubicBezTo>
                    <a:pt x="104" y="110"/>
                    <a:pt x="104" y="93"/>
                    <a:pt x="105" y="76"/>
                  </a:cubicBezTo>
                  <a:cubicBezTo>
                    <a:pt x="98" y="76"/>
                    <a:pt x="92" y="76"/>
                    <a:pt x="85" y="75"/>
                  </a:cubicBezTo>
                  <a:cubicBezTo>
                    <a:pt x="85" y="92"/>
                    <a:pt x="84" y="109"/>
                    <a:pt x="84" y="126"/>
                  </a:cubicBezTo>
                  <a:moveTo>
                    <a:pt x="139" y="128"/>
                  </a:moveTo>
                  <a:cubicBezTo>
                    <a:pt x="139" y="99"/>
                    <a:pt x="138" y="70"/>
                    <a:pt x="138" y="42"/>
                  </a:cubicBezTo>
                  <a:cubicBezTo>
                    <a:pt x="131" y="41"/>
                    <a:pt x="124" y="41"/>
                    <a:pt x="117" y="42"/>
                  </a:cubicBezTo>
                  <a:cubicBezTo>
                    <a:pt x="117" y="70"/>
                    <a:pt x="117" y="99"/>
                    <a:pt x="118" y="127"/>
                  </a:cubicBezTo>
                  <a:moveTo>
                    <a:pt x="31" y="57"/>
                  </a:moveTo>
                  <a:cubicBezTo>
                    <a:pt x="29" y="56"/>
                    <a:pt x="26" y="56"/>
                    <a:pt x="24" y="57"/>
                  </a:cubicBezTo>
                  <a:cubicBezTo>
                    <a:pt x="22" y="58"/>
                    <a:pt x="21" y="60"/>
                    <a:pt x="21" y="63"/>
                  </a:cubicBezTo>
                  <a:cubicBezTo>
                    <a:pt x="22" y="65"/>
                    <a:pt x="23" y="67"/>
                    <a:pt x="25" y="68"/>
                  </a:cubicBezTo>
                  <a:cubicBezTo>
                    <a:pt x="26" y="69"/>
                    <a:pt x="28" y="70"/>
                    <a:pt x="29" y="70"/>
                  </a:cubicBezTo>
                  <a:cubicBezTo>
                    <a:pt x="31" y="70"/>
                    <a:pt x="32" y="69"/>
                    <a:pt x="33" y="68"/>
                  </a:cubicBezTo>
                  <a:cubicBezTo>
                    <a:pt x="34" y="67"/>
                    <a:pt x="34" y="65"/>
                    <a:pt x="34" y="64"/>
                  </a:cubicBezTo>
                  <a:cubicBezTo>
                    <a:pt x="34" y="61"/>
                    <a:pt x="33" y="59"/>
                    <a:pt x="31" y="57"/>
                  </a:cubicBezTo>
                  <a:close/>
                  <a:moveTo>
                    <a:pt x="55" y="32"/>
                  </a:moveTo>
                  <a:cubicBezTo>
                    <a:pt x="55" y="35"/>
                    <a:pt x="56" y="37"/>
                    <a:pt x="58" y="38"/>
                  </a:cubicBezTo>
                  <a:cubicBezTo>
                    <a:pt x="60" y="39"/>
                    <a:pt x="63" y="39"/>
                    <a:pt x="65" y="38"/>
                  </a:cubicBezTo>
                  <a:cubicBezTo>
                    <a:pt x="66" y="38"/>
                    <a:pt x="67" y="37"/>
                    <a:pt x="67" y="36"/>
                  </a:cubicBezTo>
                  <a:cubicBezTo>
                    <a:pt x="68" y="35"/>
                    <a:pt x="68" y="34"/>
                    <a:pt x="68" y="32"/>
                  </a:cubicBezTo>
                  <a:cubicBezTo>
                    <a:pt x="67" y="31"/>
                    <a:pt x="66" y="30"/>
                    <a:pt x="66" y="29"/>
                  </a:cubicBezTo>
                  <a:cubicBezTo>
                    <a:pt x="65" y="28"/>
                    <a:pt x="64" y="27"/>
                    <a:pt x="63" y="26"/>
                  </a:cubicBezTo>
                  <a:cubicBezTo>
                    <a:pt x="62" y="26"/>
                    <a:pt x="62" y="26"/>
                    <a:pt x="61" y="26"/>
                  </a:cubicBezTo>
                  <a:cubicBezTo>
                    <a:pt x="58" y="26"/>
                    <a:pt x="55" y="29"/>
                    <a:pt x="55" y="32"/>
                  </a:cubicBezTo>
                  <a:close/>
                  <a:moveTo>
                    <a:pt x="99" y="51"/>
                  </a:moveTo>
                  <a:cubicBezTo>
                    <a:pt x="100" y="50"/>
                    <a:pt x="100" y="48"/>
                    <a:pt x="100" y="46"/>
                  </a:cubicBezTo>
                  <a:cubicBezTo>
                    <a:pt x="100" y="45"/>
                    <a:pt x="99" y="43"/>
                    <a:pt x="98" y="42"/>
                  </a:cubicBezTo>
                  <a:cubicBezTo>
                    <a:pt x="97" y="41"/>
                    <a:pt x="96" y="41"/>
                    <a:pt x="94" y="41"/>
                  </a:cubicBezTo>
                  <a:cubicBezTo>
                    <a:pt x="92" y="41"/>
                    <a:pt x="90" y="41"/>
                    <a:pt x="89" y="42"/>
                  </a:cubicBezTo>
                  <a:cubicBezTo>
                    <a:pt x="88" y="42"/>
                    <a:pt x="88" y="43"/>
                    <a:pt x="87" y="44"/>
                  </a:cubicBezTo>
                  <a:cubicBezTo>
                    <a:pt x="87" y="46"/>
                    <a:pt x="87" y="49"/>
                    <a:pt x="88" y="51"/>
                  </a:cubicBezTo>
                  <a:cubicBezTo>
                    <a:pt x="89" y="53"/>
                    <a:pt x="91" y="55"/>
                    <a:pt x="94" y="55"/>
                  </a:cubicBezTo>
                  <a:cubicBezTo>
                    <a:pt x="96" y="55"/>
                    <a:pt x="98" y="54"/>
                    <a:pt x="99" y="51"/>
                  </a:cubicBezTo>
                  <a:close/>
                  <a:moveTo>
                    <a:pt x="122" y="12"/>
                  </a:moveTo>
                  <a:cubicBezTo>
                    <a:pt x="123" y="14"/>
                    <a:pt x="126" y="16"/>
                    <a:pt x="128" y="16"/>
                  </a:cubicBezTo>
                  <a:cubicBezTo>
                    <a:pt x="135" y="16"/>
                    <a:pt x="136" y="6"/>
                    <a:pt x="131" y="3"/>
                  </a:cubicBezTo>
                  <a:cubicBezTo>
                    <a:pt x="125" y="0"/>
                    <a:pt x="119" y="6"/>
                    <a:pt x="122" y="12"/>
                  </a:cubicBezTo>
                  <a:close/>
                  <a:moveTo>
                    <a:pt x="57" y="37"/>
                  </a:moveTo>
                  <a:cubicBezTo>
                    <a:pt x="48" y="44"/>
                    <a:pt x="41" y="52"/>
                    <a:pt x="33" y="59"/>
                  </a:cubicBezTo>
                  <a:moveTo>
                    <a:pt x="68" y="35"/>
                  </a:moveTo>
                  <a:cubicBezTo>
                    <a:pt x="75" y="39"/>
                    <a:pt x="80" y="41"/>
                    <a:pt x="87" y="44"/>
                  </a:cubicBezTo>
                  <a:moveTo>
                    <a:pt x="124" y="16"/>
                  </a:moveTo>
                  <a:cubicBezTo>
                    <a:pt x="120" y="20"/>
                    <a:pt x="115" y="25"/>
                    <a:pt x="111" y="30"/>
                  </a:cubicBezTo>
                  <a:cubicBezTo>
                    <a:pt x="107" y="35"/>
                    <a:pt x="103" y="39"/>
                    <a:pt x="99" y="43"/>
                  </a:cubicBezTo>
                </a:path>
              </a:pathLst>
            </a:custGeom>
            <a:noFill/>
            <a:ln w="19050" cap="rnd">
              <a:solidFill>
                <a:schemeClr val="tx1">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5" name="Rectangle 14">
              <a:extLst>
                <a:ext uri="{FF2B5EF4-FFF2-40B4-BE49-F238E27FC236}">
                  <a16:creationId xmlns:a16="http://schemas.microsoft.com/office/drawing/2014/main" id="{A0060B0D-1CFC-2657-394A-E81CDA35CB82}"/>
                </a:ext>
              </a:extLst>
            </p:cNvPr>
            <p:cNvSpPr/>
            <p:nvPr/>
          </p:nvSpPr>
          <p:spPr>
            <a:xfrm>
              <a:off x="8865913" y="5228799"/>
              <a:ext cx="1245827" cy="394860"/>
            </a:xfrm>
            <a:prstGeom prst="rect">
              <a:avLst/>
            </a:prstGeom>
          </p:spPr>
          <p:txBody>
            <a:bodyPr wrap="square">
              <a:spAutoFit/>
            </a:bodyPr>
            <a:lstStyle/>
            <a:p>
              <a:pPr algn="ctr"/>
              <a:r>
                <a:rPr lang="en-GB" sz="4400" dirty="0"/>
                <a:t>PARTNER</a:t>
              </a:r>
              <a:endParaRPr lang="ru-RU" sz="4400" dirty="0"/>
            </a:p>
          </p:txBody>
        </p:sp>
      </p:grpSp>
    </p:spTree>
    <p:extLst>
      <p:ext uri="{BB962C8B-B14F-4D97-AF65-F5344CB8AC3E}">
        <p14:creationId xmlns:p14="http://schemas.microsoft.com/office/powerpoint/2010/main" val="2436256698"/>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1250"/>
                                      </p:stCondLst>
                                      <p:childTnLst>
                                        <p:set>
                                          <p:cBhvr>
                                            <p:cTn id="6" dur="1" fill="hold">
                                              <p:stCondLst>
                                                <p:cond delay="0"/>
                                              </p:stCondLst>
                                            </p:cTn>
                                            <p:tgtEl>
                                              <p:spTgt spid="2"/>
                                            </p:tgtEl>
                                            <p:attrNameLst>
                                              <p:attrName>style.visibility</p:attrName>
                                            </p:attrNameLst>
                                          </p:cBhvr>
                                          <p:to>
                                            <p:strVal val="visible"/>
                                          </p:to>
                                        </p:set>
                                      </p:childTnLst>
                                    </p:cTn>
                                  </p:par>
                                  <p:par>
                                    <p:cTn id="7" presetID="2" presetClass="entr" presetSubtype="8" fill="hold" grpId="0" nodeType="withEffect" p14:presetBounceEnd="67000">
                                      <p:stCondLst>
                                        <p:cond delay="1250"/>
                                      </p:stCondLst>
                                      <p:childTnLst>
                                        <p:set>
                                          <p:cBhvr>
                                            <p:cTn id="8" dur="1" fill="hold">
                                              <p:stCondLst>
                                                <p:cond delay="0"/>
                                              </p:stCondLst>
                                            </p:cTn>
                                            <p:tgtEl>
                                              <p:spTgt spid="3"/>
                                            </p:tgtEl>
                                            <p:attrNameLst>
                                              <p:attrName>style.visibility</p:attrName>
                                            </p:attrNameLst>
                                          </p:cBhvr>
                                          <p:to>
                                            <p:strVal val="visible"/>
                                          </p:to>
                                        </p:set>
                                        <p:anim calcmode="lin" valueType="num" p14:bounceEnd="67000">
                                          <p:cBhvr additive="base">
                                            <p:cTn id="9" dur="1000" fill="hold"/>
                                            <p:tgtEl>
                                              <p:spTgt spid="3"/>
                                            </p:tgtEl>
                                            <p:attrNameLst>
                                              <p:attrName>ppt_x</p:attrName>
                                            </p:attrNameLst>
                                          </p:cBhvr>
                                          <p:tavLst>
                                            <p:tav tm="0">
                                              <p:val>
                                                <p:strVal val="0-#ppt_w/2"/>
                                              </p:val>
                                            </p:tav>
                                            <p:tav tm="100000">
                                              <p:val>
                                                <p:strVal val="#ppt_x"/>
                                              </p:val>
                                            </p:tav>
                                          </p:tavLst>
                                        </p:anim>
                                        <p:anim calcmode="lin" valueType="num" p14:bounceEnd="67000">
                                          <p:cBhvr additive="base">
                                            <p:cTn id="10" dur="1000" fill="hold"/>
                                            <p:tgtEl>
                                              <p:spTgt spid="3"/>
                                            </p:tgtEl>
                                            <p:attrNameLst>
                                              <p:attrName>ppt_y</p:attrName>
                                            </p:attrNameLst>
                                          </p:cBhvr>
                                          <p:tavLst>
                                            <p:tav tm="0">
                                              <p:val>
                                                <p:strVal val="#ppt_y"/>
                                              </p:val>
                                            </p:tav>
                                            <p:tav tm="100000">
                                              <p:val>
                                                <p:strVal val="#ppt_y"/>
                                              </p:val>
                                            </p:tav>
                                          </p:tavLst>
                                        </p:anim>
                                      </p:childTnLst>
                                    </p:cTn>
                                  </p:par>
                                  <p:par>
                                    <p:cTn id="11" presetID="2" presetClass="entr" presetSubtype="4" fill="hold" grpId="0" nodeType="withEffect" p14:presetBounceEnd="67000">
                                      <p:stCondLst>
                                        <p:cond delay="700"/>
                                      </p:stCondLst>
                                      <p:childTnLst>
                                        <p:set>
                                          <p:cBhvr>
                                            <p:cTn id="12" dur="1" fill="hold">
                                              <p:stCondLst>
                                                <p:cond delay="0"/>
                                              </p:stCondLst>
                                            </p:cTn>
                                            <p:tgtEl>
                                              <p:spTgt spid="5"/>
                                            </p:tgtEl>
                                            <p:attrNameLst>
                                              <p:attrName>style.visibility</p:attrName>
                                            </p:attrNameLst>
                                          </p:cBhvr>
                                          <p:to>
                                            <p:strVal val="visible"/>
                                          </p:to>
                                        </p:set>
                                        <p:anim calcmode="lin" valueType="num" p14:bounceEnd="67000">
                                          <p:cBhvr additive="base">
                                            <p:cTn id="13" dur="1000" fill="hold"/>
                                            <p:tgtEl>
                                              <p:spTgt spid="5"/>
                                            </p:tgtEl>
                                            <p:attrNameLst>
                                              <p:attrName>ppt_x</p:attrName>
                                            </p:attrNameLst>
                                          </p:cBhvr>
                                          <p:tavLst>
                                            <p:tav tm="0">
                                              <p:val>
                                                <p:strVal val="#ppt_x"/>
                                              </p:val>
                                            </p:tav>
                                            <p:tav tm="100000">
                                              <p:val>
                                                <p:strVal val="#ppt_x"/>
                                              </p:val>
                                            </p:tav>
                                          </p:tavLst>
                                        </p:anim>
                                        <p:anim calcmode="lin" valueType="num" p14:bounceEnd="67000">
                                          <p:cBhvr additive="base">
                                            <p:cTn id="14" dur="1000" fill="hold"/>
                                            <p:tgtEl>
                                              <p:spTgt spid="5"/>
                                            </p:tgtEl>
                                            <p:attrNameLst>
                                              <p:attrName>ppt_y</p:attrName>
                                            </p:attrNameLst>
                                          </p:cBhvr>
                                          <p:tavLst>
                                            <p:tav tm="0">
                                              <p:val>
                                                <p:strVal val="1+#ppt_h/2"/>
                                              </p:val>
                                            </p:tav>
                                            <p:tav tm="100000">
                                              <p:val>
                                                <p:strVal val="#ppt_y"/>
                                              </p:val>
                                            </p:tav>
                                          </p:tavLst>
                                        </p:anim>
                                      </p:childTnLst>
                                    </p:cTn>
                                  </p:par>
                                  <p:par>
                                    <p:cTn id="15" presetID="53" presetClass="entr" presetSubtype="16" fill="hold" nodeType="withEffect">
                                      <p:stCondLst>
                                        <p:cond delay="800"/>
                                      </p:stCondLst>
                                      <p:childTnLst>
                                        <p:set>
                                          <p:cBhvr>
                                            <p:cTn id="16" dur="1" fill="hold">
                                              <p:stCondLst>
                                                <p:cond delay="0"/>
                                              </p:stCondLst>
                                            </p:cTn>
                                            <p:tgtEl>
                                              <p:spTgt spid="9"/>
                                            </p:tgtEl>
                                            <p:attrNameLst>
                                              <p:attrName>style.visibility</p:attrName>
                                            </p:attrNameLst>
                                          </p:cBhvr>
                                          <p:to>
                                            <p:strVal val="visible"/>
                                          </p:to>
                                        </p:set>
                                        <p:anim calcmode="lin" valueType="num">
                                          <p:cBhvr>
                                            <p:cTn id="17" dur="500" fill="hold"/>
                                            <p:tgtEl>
                                              <p:spTgt spid="9"/>
                                            </p:tgtEl>
                                            <p:attrNameLst>
                                              <p:attrName>ppt_w</p:attrName>
                                            </p:attrNameLst>
                                          </p:cBhvr>
                                          <p:tavLst>
                                            <p:tav tm="0">
                                              <p:val>
                                                <p:fltVal val="0"/>
                                              </p:val>
                                            </p:tav>
                                            <p:tav tm="100000">
                                              <p:val>
                                                <p:strVal val="#ppt_w"/>
                                              </p:val>
                                            </p:tav>
                                          </p:tavLst>
                                        </p:anim>
                                        <p:anim calcmode="lin" valueType="num">
                                          <p:cBhvr>
                                            <p:cTn id="18" dur="500" fill="hold"/>
                                            <p:tgtEl>
                                              <p:spTgt spid="9"/>
                                            </p:tgtEl>
                                            <p:attrNameLst>
                                              <p:attrName>ppt_h</p:attrName>
                                            </p:attrNameLst>
                                          </p:cBhvr>
                                          <p:tavLst>
                                            <p:tav tm="0">
                                              <p:val>
                                                <p:fltVal val="0"/>
                                              </p:val>
                                            </p:tav>
                                            <p:tav tm="100000">
                                              <p:val>
                                                <p:strVal val="#ppt_h"/>
                                              </p:val>
                                            </p:tav>
                                          </p:tavLst>
                                        </p:anim>
                                        <p:animEffect transition="in" filter="fade">
                                          <p:cBhvr>
                                            <p:cTn id="1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1250"/>
                                      </p:stCondLst>
                                      <p:childTnLst>
                                        <p:set>
                                          <p:cBhvr>
                                            <p:cTn id="6" dur="1" fill="hold">
                                              <p:stCondLst>
                                                <p:cond delay="0"/>
                                              </p:stCondLst>
                                            </p:cTn>
                                            <p:tgtEl>
                                              <p:spTgt spid="2"/>
                                            </p:tgtEl>
                                            <p:attrNameLst>
                                              <p:attrName>style.visibility</p:attrName>
                                            </p:attrNameLst>
                                          </p:cBhvr>
                                          <p:to>
                                            <p:strVal val="visible"/>
                                          </p:to>
                                        </p:set>
                                      </p:childTnLst>
                                    </p:cTn>
                                  </p:par>
                                  <p:par>
                                    <p:cTn id="7" presetID="2" presetClass="entr" presetSubtype="8" fill="hold" grpId="0" nodeType="withEffect">
                                      <p:stCondLst>
                                        <p:cond delay="1250"/>
                                      </p:stCondLst>
                                      <p:childTnLst>
                                        <p:set>
                                          <p:cBhvr>
                                            <p:cTn id="8" dur="1" fill="hold">
                                              <p:stCondLst>
                                                <p:cond delay="0"/>
                                              </p:stCondLst>
                                            </p:cTn>
                                            <p:tgtEl>
                                              <p:spTgt spid="3"/>
                                            </p:tgtEl>
                                            <p:attrNameLst>
                                              <p:attrName>style.visibility</p:attrName>
                                            </p:attrNameLst>
                                          </p:cBhvr>
                                          <p:to>
                                            <p:strVal val="visible"/>
                                          </p:to>
                                        </p:set>
                                        <p:anim calcmode="lin" valueType="num">
                                          <p:cBhvr additive="base">
                                            <p:cTn id="9" dur="1000" fill="hold"/>
                                            <p:tgtEl>
                                              <p:spTgt spid="3"/>
                                            </p:tgtEl>
                                            <p:attrNameLst>
                                              <p:attrName>ppt_x</p:attrName>
                                            </p:attrNameLst>
                                          </p:cBhvr>
                                          <p:tavLst>
                                            <p:tav tm="0">
                                              <p:val>
                                                <p:strVal val="0-#ppt_w/2"/>
                                              </p:val>
                                            </p:tav>
                                            <p:tav tm="100000">
                                              <p:val>
                                                <p:strVal val="#ppt_x"/>
                                              </p:val>
                                            </p:tav>
                                          </p:tavLst>
                                        </p:anim>
                                        <p:anim calcmode="lin" valueType="num">
                                          <p:cBhvr additive="base">
                                            <p:cTn id="10" dur="1000" fill="hold"/>
                                            <p:tgtEl>
                                              <p:spTgt spid="3"/>
                                            </p:tgtEl>
                                            <p:attrNameLst>
                                              <p:attrName>ppt_y</p:attrName>
                                            </p:attrNameLst>
                                          </p:cBhvr>
                                          <p:tavLst>
                                            <p:tav tm="0">
                                              <p:val>
                                                <p:strVal val="#ppt_y"/>
                                              </p:val>
                                            </p:tav>
                                            <p:tav tm="100000">
                                              <p:val>
                                                <p:strVal val="#ppt_y"/>
                                              </p:val>
                                            </p:tav>
                                          </p:tavLst>
                                        </p:anim>
                                      </p:childTnLst>
                                    </p:cTn>
                                  </p:par>
                                  <p:par>
                                    <p:cTn id="11" presetID="2" presetClass="entr" presetSubtype="4" fill="hold" grpId="0" nodeType="withEffect">
                                      <p:stCondLst>
                                        <p:cond delay="70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1000" fill="hold"/>
                                            <p:tgtEl>
                                              <p:spTgt spid="5"/>
                                            </p:tgtEl>
                                            <p:attrNameLst>
                                              <p:attrName>ppt_x</p:attrName>
                                            </p:attrNameLst>
                                          </p:cBhvr>
                                          <p:tavLst>
                                            <p:tav tm="0">
                                              <p:val>
                                                <p:strVal val="#ppt_x"/>
                                              </p:val>
                                            </p:tav>
                                            <p:tav tm="100000">
                                              <p:val>
                                                <p:strVal val="#ppt_x"/>
                                              </p:val>
                                            </p:tav>
                                          </p:tavLst>
                                        </p:anim>
                                        <p:anim calcmode="lin" valueType="num">
                                          <p:cBhvr additive="base">
                                            <p:cTn id="14" dur="1000" fill="hold"/>
                                            <p:tgtEl>
                                              <p:spTgt spid="5"/>
                                            </p:tgtEl>
                                            <p:attrNameLst>
                                              <p:attrName>ppt_y</p:attrName>
                                            </p:attrNameLst>
                                          </p:cBhvr>
                                          <p:tavLst>
                                            <p:tav tm="0">
                                              <p:val>
                                                <p:strVal val="1+#ppt_h/2"/>
                                              </p:val>
                                            </p:tav>
                                            <p:tav tm="100000">
                                              <p:val>
                                                <p:strVal val="#ppt_y"/>
                                              </p:val>
                                            </p:tav>
                                          </p:tavLst>
                                        </p:anim>
                                      </p:childTnLst>
                                    </p:cTn>
                                  </p:par>
                                  <p:par>
                                    <p:cTn id="15" presetID="53" presetClass="entr" presetSubtype="16" fill="hold" nodeType="withEffect">
                                      <p:stCondLst>
                                        <p:cond delay="800"/>
                                      </p:stCondLst>
                                      <p:childTnLst>
                                        <p:set>
                                          <p:cBhvr>
                                            <p:cTn id="16" dur="1" fill="hold">
                                              <p:stCondLst>
                                                <p:cond delay="0"/>
                                              </p:stCondLst>
                                            </p:cTn>
                                            <p:tgtEl>
                                              <p:spTgt spid="9"/>
                                            </p:tgtEl>
                                            <p:attrNameLst>
                                              <p:attrName>style.visibility</p:attrName>
                                            </p:attrNameLst>
                                          </p:cBhvr>
                                          <p:to>
                                            <p:strVal val="visible"/>
                                          </p:to>
                                        </p:set>
                                        <p:anim calcmode="lin" valueType="num">
                                          <p:cBhvr>
                                            <p:cTn id="17" dur="500" fill="hold"/>
                                            <p:tgtEl>
                                              <p:spTgt spid="9"/>
                                            </p:tgtEl>
                                            <p:attrNameLst>
                                              <p:attrName>ppt_w</p:attrName>
                                            </p:attrNameLst>
                                          </p:cBhvr>
                                          <p:tavLst>
                                            <p:tav tm="0">
                                              <p:val>
                                                <p:fltVal val="0"/>
                                              </p:val>
                                            </p:tav>
                                            <p:tav tm="100000">
                                              <p:val>
                                                <p:strVal val="#ppt_w"/>
                                              </p:val>
                                            </p:tav>
                                          </p:tavLst>
                                        </p:anim>
                                        <p:anim calcmode="lin" valueType="num">
                                          <p:cBhvr>
                                            <p:cTn id="18" dur="500" fill="hold"/>
                                            <p:tgtEl>
                                              <p:spTgt spid="9"/>
                                            </p:tgtEl>
                                            <p:attrNameLst>
                                              <p:attrName>ppt_h</p:attrName>
                                            </p:attrNameLst>
                                          </p:cBhvr>
                                          <p:tavLst>
                                            <p:tav tm="0">
                                              <p:val>
                                                <p:fltVal val="0"/>
                                              </p:val>
                                            </p:tav>
                                            <p:tav tm="100000">
                                              <p:val>
                                                <p:strVal val="#ppt_h"/>
                                              </p:val>
                                            </p:tav>
                                          </p:tavLst>
                                        </p:anim>
                                        <p:animEffect transition="in" filter="fade">
                                          <p:cBhvr>
                                            <p:cTn id="1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Lst>
      </p:timing>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50">
            <a:extLst>
              <a:ext uri="{FF2B5EF4-FFF2-40B4-BE49-F238E27FC236}">
                <a16:creationId xmlns:a16="http://schemas.microsoft.com/office/drawing/2014/main" id="{B1E8E948-1085-42AA-9467-FC7C68819BC6}"/>
              </a:ext>
            </a:extLst>
          </p:cNvPr>
          <p:cNvSpPr>
            <a:spLocks noChangeArrowheads="1"/>
          </p:cNvSpPr>
          <p:nvPr/>
        </p:nvSpPr>
        <p:spPr bwMode="auto">
          <a:xfrm>
            <a:off x="5136283" y="886874"/>
            <a:ext cx="4033155"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ru-RU" sz="4400" b="1" i="0" u="none" strike="noStrike" cap="none" normalizeH="0" baseline="0" dirty="0">
                <a:ln>
                  <a:noFill/>
                </a:ln>
                <a:effectLst/>
                <a:latin typeface="+mj-lt"/>
              </a:rPr>
              <a:t>Guest Speakers</a:t>
            </a:r>
            <a:endParaRPr kumimoji="0" lang="ru-RU" altLang="ru-RU" sz="4400" b="0" i="0" u="none" strike="noStrike" cap="none" normalizeH="0" baseline="0" dirty="0">
              <a:ln>
                <a:noFill/>
              </a:ln>
              <a:effectLst/>
              <a:latin typeface="+mj-lt"/>
            </a:endParaRPr>
          </a:p>
        </p:txBody>
      </p:sp>
      <p:sp>
        <p:nvSpPr>
          <p:cNvPr id="41" name="Freeform 51">
            <a:extLst>
              <a:ext uri="{FF2B5EF4-FFF2-40B4-BE49-F238E27FC236}">
                <a16:creationId xmlns:a16="http://schemas.microsoft.com/office/drawing/2014/main" id="{C9B50344-7EEC-48CC-BACA-982083A28D74}"/>
              </a:ext>
            </a:extLst>
          </p:cNvPr>
          <p:cNvSpPr>
            <a:spLocks/>
          </p:cNvSpPr>
          <p:nvPr/>
        </p:nvSpPr>
        <p:spPr bwMode="auto">
          <a:xfrm>
            <a:off x="6983896" y="1547136"/>
            <a:ext cx="2113723" cy="139148"/>
          </a:xfrm>
          <a:custGeom>
            <a:avLst/>
            <a:gdLst>
              <a:gd name="T0" fmla="*/ 0 w 871"/>
              <a:gd name="T1" fmla="*/ 25 h 25"/>
              <a:gd name="T2" fmla="*/ 871 w 871"/>
              <a:gd name="T3" fmla="*/ 3 h 25"/>
            </a:gdLst>
            <a:ahLst/>
            <a:cxnLst>
              <a:cxn ang="0">
                <a:pos x="T0" y="T1"/>
              </a:cxn>
              <a:cxn ang="0">
                <a:pos x="T2" y="T3"/>
              </a:cxn>
            </a:cxnLst>
            <a:rect l="0" t="0" r="r" b="b"/>
            <a:pathLst>
              <a:path w="871" h="25">
                <a:moveTo>
                  <a:pt x="0" y="25"/>
                </a:moveTo>
                <a:cubicBezTo>
                  <a:pt x="290" y="7"/>
                  <a:pt x="580" y="0"/>
                  <a:pt x="871" y="3"/>
                </a:cubicBezTo>
              </a:path>
            </a:pathLst>
          </a:custGeom>
          <a:noFill/>
          <a:ln w="14288"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2" name="Picture 1">
            <a:extLst>
              <a:ext uri="{FF2B5EF4-FFF2-40B4-BE49-F238E27FC236}">
                <a16:creationId xmlns:a16="http://schemas.microsoft.com/office/drawing/2014/main" id="{3E835452-7487-6825-C80A-9DE4DF396C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6589" y="235346"/>
            <a:ext cx="2275845" cy="2158056"/>
          </a:xfrm>
          <a:prstGeom prst="rect">
            <a:avLst/>
          </a:prstGeom>
        </p:spPr>
      </p:pic>
      <p:grpSp>
        <p:nvGrpSpPr>
          <p:cNvPr id="8" name="Group 7">
            <a:extLst>
              <a:ext uri="{FF2B5EF4-FFF2-40B4-BE49-F238E27FC236}">
                <a16:creationId xmlns:a16="http://schemas.microsoft.com/office/drawing/2014/main" id="{2C05B422-F5CB-213E-AA9A-18EE9C9351E6}"/>
              </a:ext>
            </a:extLst>
          </p:cNvPr>
          <p:cNvGrpSpPr/>
          <p:nvPr/>
        </p:nvGrpSpPr>
        <p:grpSpPr>
          <a:xfrm>
            <a:off x="995978" y="800817"/>
            <a:ext cx="1052512" cy="1041400"/>
            <a:chOff x="995978" y="800817"/>
            <a:chExt cx="1052512" cy="1041400"/>
          </a:xfrm>
        </p:grpSpPr>
        <p:sp>
          <p:nvSpPr>
            <p:cNvPr id="6" name="Freeform 28">
              <a:extLst>
                <a:ext uri="{FF2B5EF4-FFF2-40B4-BE49-F238E27FC236}">
                  <a16:creationId xmlns:a16="http://schemas.microsoft.com/office/drawing/2014/main" id="{96814888-3976-E1D3-6588-C09209FC4B13}"/>
                </a:ext>
              </a:extLst>
            </p:cNvPr>
            <p:cNvSpPr>
              <a:spLocks/>
            </p:cNvSpPr>
            <p:nvPr/>
          </p:nvSpPr>
          <p:spPr bwMode="auto">
            <a:xfrm>
              <a:off x="995978" y="800817"/>
              <a:ext cx="1052512" cy="1041400"/>
            </a:xfrm>
            <a:custGeom>
              <a:avLst/>
              <a:gdLst>
                <a:gd name="T0" fmla="*/ 46 w 276"/>
                <a:gd name="T1" fmla="*/ 232 h 273"/>
                <a:gd name="T2" fmla="*/ 132 w 276"/>
                <a:gd name="T3" fmla="*/ 270 h 273"/>
                <a:gd name="T4" fmla="*/ 206 w 276"/>
                <a:gd name="T5" fmla="*/ 257 h 273"/>
                <a:gd name="T6" fmla="*/ 273 w 276"/>
                <a:gd name="T7" fmla="*/ 137 h 273"/>
                <a:gd name="T8" fmla="*/ 212 w 276"/>
                <a:gd name="T9" fmla="*/ 28 h 273"/>
                <a:gd name="T10" fmla="*/ 87 w 276"/>
                <a:gd name="T11" fmla="*/ 17 h 273"/>
                <a:gd name="T12" fmla="*/ 8 w 276"/>
                <a:gd name="T13" fmla="*/ 114 h 273"/>
                <a:gd name="T14" fmla="*/ 46 w 276"/>
                <a:gd name="T15" fmla="*/ 232 h 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6" h="273">
                  <a:moveTo>
                    <a:pt x="46" y="232"/>
                  </a:moveTo>
                  <a:cubicBezTo>
                    <a:pt x="69" y="255"/>
                    <a:pt x="100" y="268"/>
                    <a:pt x="132" y="270"/>
                  </a:cubicBezTo>
                  <a:cubicBezTo>
                    <a:pt x="157" y="273"/>
                    <a:pt x="183" y="268"/>
                    <a:pt x="206" y="257"/>
                  </a:cubicBezTo>
                  <a:cubicBezTo>
                    <a:pt x="249" y="235"/>
                    <a:pt x="276" y="185"/>
                    <a:pt x="273" y="137"/>
                  </a:cubicBezTo>
                  <a:cubicBezTo>
                    <a:pt x="272" y="93"/>
                    <a:pt x="248" y="52"/>
                    <a:pt x="212" y="28"/>
                  </a:cubicBezTo>
                  <a:cubicBezTo>
                    <a:pt x="175" y="5"/>
                    <a:pt x="127" y="0"/>
                    <a:pt x="87" y="17"/>
                  </a:cubicBezTo>
                  <a:cubicBezTo>
                    <a:pt x="47" y="34"/>
                    <a:pt x="17" y="71"/>
                    <a:pt x="8" y="114"/>
                  </a:cubicBezTo>
                  <a:cubicBezTo>
                    <a:pt x="0" y="156"/>
                    <a:pt x="15" y="202"/>
                    <a:pt x="46" y="232"/>
                  </a:cubicBezTo>
                  <a:close/>
                </a:path>
              </a:pathLst>
            </a:custGeom>
            <a:noFill/>
            <a:ln w="30163" cap="flat">
              <a:solidFill>
                <a:schemeClr val="tx1">
                  <a:lumMod val="7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Rectangle 7">
              <a:extLst>
                <a:ext uri="{FF2B5EF4-FFF2-40B4-BE49-F238E27FC236}">
                  <a16:creationId xmlns:a16="http://schemas.microsoft.com/office/drawing/2014/main" id="{82D5CE19-423D-692B-B9B7-18E869C42747}"/>
                </a:ext>
              </a:extLst>
            </p:cNvPr>
            <p:cNvSpPr>
              <a:spLocks noChangeArrowheads="1"/>
            </p:cNvSpPr>
            <p:nvPr/>
          </p:nvSpPr>
          <p:spPr bwMode="auto">
            <a:xfrm>
              <a:off x="1192015" y="975820"/>
              <a:ext cx="660437"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4400" b="1" i="0" u="none" strike="noStrike" cap="none" normalizeH="0" baseline="0" dirty="0">
                  <a:ln>
                    <a:noFill/>
                  </a:ln>
                  <a:effectLst/>
                  <a:latin typeface="+mj-lt"/>
                </a:rPr>
                <a:t>0</a:t>
              </a:r>
              <a:r>
                <a:rPr kumimoji="0" lang="en-GB" altLang="ru-RU" sz="4400" b="1" i="0" u="none" strike="noStrike" cap="none" normalizeH="0" baseline="0" dirty="0">
                  <a:ln>
                    <a:noFill/>
                  </a:ln>
                  <a:effectLst/>
                  <a:latin typeface="+mj-lt"/>
                </a:rPr>
                <a:t>3</a:t>
              </a:r>
              <a:endParaRPr kumimoji="0" lang="ru-RU" altLang="ru-RU" sz="1000" b="0" i="0" u="none" strike="noStrike" cap="none" normalizeH="0" baseline="0" dirty="0">
                <a:ln>
                  <a:noFill/>
                </a:ln>
                <a:effectLst/>
                <a:latin typeface="+mj-lt"/>
              </a:endParaRPr>
            </a:p>
          </p:txBody>
        </p:sp>
      </p:grpSp>
      <p:sp>
        <p:nvSpPr>
          <p:cNvPr id="3" name="Rectangle 2">
            <a:extLst>
              <a:ext uri="{FF2B5EF4-FFF2-40B4-BE49-F238E27FC236}">
                <a16:creationId xmlns:a16="http://schemas.microsoft.com/office/drawing/2014/main" id="{7AD8F5F1-494B-98FD-F538-0FAAE695D200}"/>
              </a:ext>
            </a:extLst>
          </p:cNvPr>
          <p:cNvSpPr/>
          <p:nvPr/>
        </p:nvSpPr>
        <p:spPr>
          <a:xfrm>
            <a:off x="1547191" y="2224244"/>
            <a:ext cx="9097617" cy="2308324"/>
          </a:xfrm>
          <a:prstGeom prst="rect">
            <a:avLst/>
          </a:prstGeom>
        </p:spPr>
        <p:txBody>
          <a:bodyPr wrap="square">
            <a:spAutoFit/>
          </a:bodyPr>
          <a:lstStyle/>
          <a:p>
            <a:r>
              <a:rPr lang="en-GB" dirty="0"/>
              <a:t>Guest speakers can add a valuable dimension to any event, and by offering esteemed guest speakers for your South Asian Heritage Month event, you're providing an opportunity to learn from experts in the field of South Asian culture, history, and heritage. These speakers can bring a unique perspective and offer insights that might not be available elsewhere. Additionally, they can help to engage and inspire audiences, leaving a lasting impression on those who attend your events. All fees for Trustees and SAHM Team are direct donations to the Trust. Bios for all are available on our website, </a:t>
            </a:r>
            <a:r>
              <a:rPr lang="en-GB" dirty="0">
                <a:hlinkClick r:id="rId3"/>
              </a:rPr>
              <a:t>https://www.southasianheritage.org.uk/patrons</a:t>
            </a:r>
            <a:endParaRPr lang="en-GB" dirty="0"/>
          </a:p>
        </p:txBody>
      </p:sp>
      <p:sp>
        <p:nvSpPr>
          <p:cNvPr id="5" name="Rectangle 4">
            <a:extLst>
              <a:ext uri="{FF2B5EF4-FFF2-40B4-BE49-F238E27FC236}">
                <a16:creationId xmlns:a16="http://schemas.microsoft.com/office/drawing/2014/main" id="{91788FFF-8B49-79AF-4EF8-A1F841F593ED}"/>
              </a:ext>
            </a:extLst>
          </p:cNvPr>
          <p:cNvSpPr/>
          <p:nvPr/>
        </p:nvSpPr>
        <p:spPr>
          <a:xfrm>
            <a:off x="1479310" y="4657552"/>
            <a:ext cx="2142432" cy="1938992"/>
          </a:xfrm>
          <a:prstGeom prst="rect">
            <a:avLst/>
          </a:prstGeom>
        </p:spPr>
        <p:txBody>
          <a:bodyPr wrap="square">
            <a:spAutoFit/>
          </a:bodyPr>
          <a:lstStyle/>
          <a:p>
            <a:r>
              <a:rPr lang="en-GB" dirty="0"/>
              <a:t>Patrons - £</a:t>
            </a:r>
            <a:r>
              <a:rPr lang="en-GB" sz="1100" dirty="0"/>
              <a:t>upon request</a:t>
            </a:r>
          </a:p>
          <a:p>
            <a:endParaRPr lang="en-GB" dirty="0"/>
          </a:p>
          <a:p>
            <a:r>
              <a:rPr lang="en-GB" sz="1050" dirty="0"/>
              <a:t>Anita Rani</a:t>
            </a:r>
          </a:p>
          <a:p>
            <a:r>
              <a:rPr lang="en-GB" sz="1050" dirty="0"/>
              <a:t>Balvinder </a:t>
            </a:r>
            <a:r>
              <a:rPr lang="en-GB" sz="1050" dirty="0" err="1"/>
              <a:t>Sopal</a:t>
            </a:r>
            <a:endParaRPr lang="en-GB" sz="1050" dirty="0"/>
          </a:p>
          <a:p>
            <a:r>
              <a:rPr lang="en-GB" sz="1050" dirty="0"/>
              <a:t>Nikesh Shukla</a:t>
            </a:r>
          </a:p>
          <a:p>
            <a:r>
              <a:rPr lang="en-GB" sz="1050" dirty="0"/>
              <a:t>Bobby Seagull</a:t>
            </a:r>
          </a:p>
          <a:p>
            <a:r>
              <a:rPr lang="en-GB" sz="1050" dirty="0"/>
              <a:t>Babita Sharma</a:t>
            </a:r>
          </a:p>
          <a:p>
            <a:r>
              <a:rPr lang="en-GB" sz="1050" dirty="0"/>
              <a:t>Bobby Friction</a:t>
            </a:r>
            <a:br>
              <a:rPr lang="en-GB" sz="1050" dirty="0"/>
            </a:br>
            <a:r>
              <a:rPr lang="en-GB" sz="1050" dirty="0"/>
              <a:t>Amir Khan</a:t>
            </a:r>
          </a:p>
          <a:p>
            <a:r>
              <a:rPr lang="en-GB" sz="1050" dirty="0"/>
              <a:t>Dr Ranj Singh</a:t>
            </a:r>
            <a:endParaRPr lang="en-GB" dirty="0"/>
          </a:p>
        </p:txBody>
      </p:sp>
      <p:sp>
        <p:nvSpPr>
          <p:cNvPr id="9" name="Rectangle 8">
            <a:extLst>
              <a:ext uri="{FF2B5EF4-FFF2-40B4-BE49-F238E27FC236}">
                <a16:creationId xmlns:a16="http://schemas.microsoft.com/office/drawing/2014/main" id="{DB100BC2-91FB-01EB-0AB8-2DCD2758B29F}"/>
              </a:ext>
            </a:extLst>
          </p:cNvPr>
          <p:cNvSpPr/>
          <p:nvPr/>
        </p:nvSpPr>
        <p:spPr>
          <a:xfrm>
            <a:off x="4212836" y="4691470"/>
            <a:ext cx="2973410" cy="1292662"/>
          </a:xfrm>
          <a:prstGeom prst="rect">
            <a:avLst/>
          </a:prstGeom>
        </p:spPr>
        <p:txBody>
          <a:bodyPr wrap="square">
            <a:spAutoFit/>
          </a:bodyPr>
          <a:lstStyle/>
          <a:p>
            <a:r>
              <a:rPr lang="en-GB" dirty="0"/>
              <a:t>Trustees - £1000/h</a:t>
            </a:r>
          </a:p>
          <a:p>
            <a:endParaRPr lang="en-GB" dirty="0"/>
          </a:p>
          <a:p>
            <a:r>
              <a:rPr lang="en-GB" sz="1050" dirty="0"/>
              <a:t>Jasvir Singh (Co-founder)</a:t>
            </a:r>
          </a:p>
          <a:p>
            <a:r>
              <a:rPr lang="en-GB" sz="1050" dirty="0"/>
              <a:t>Binita Kane (Co-founder)</a:t>
            </a:r>
          </a:p>
          <a:p>
            <a:r>
              <a:rPr lang="en-GB" sz="1050" dirty="0"/>
              <a:t>Natasha Junejo (Trustee, Literary Lead)</a:t>
            </a:r>
          </a:p>
          <a:p>
            <a:r>
              <a:rPr lang="en-GB" sz="1050" dirty="0"/>
              <a:t>Laks Mann (Trustee, LGBTQ+ Lead)</a:t>
            </a:r>
            <a:endParaRPr lang="en-GB" dirty="0"/>
          </a:p>
        </p:txBody>
      </p:sp>
      <p:sp>
        <p:nvSpPr>
          <p:cNvPr id="10" name="Rectangle 9">
            <a:extLst>
              <a:ext uri="{FF2B5EF4-FFF2-40B4-BE49-F238E27FC236}">
                <a16:creationId xmlns:a16="http://schemas.microsoft.com/office/drawing/2014/main" id="{E58E4730-64F7-89FC-12E4-2EE61E774828}"/>
              </a:ext>
            </a:extLst>
          </p:cNvPr>
          <p:cNvSpPr/>
          <p:nvPr/>
        </p:nvSpPr>
        <p:spPr>
          <a:xfrm>
            <a:off x="7979165" y="4664533"/>
            <a:ext cx="2841235" cy="1938992"/>
          </a:xfrm>
          <a:prstGeom prst="rect">
            <a:avLst/>
          </a:prstGeom>
        </p:spPr>
        <p:txBody>
          <a:bodyPr wrap="square">
            <a:spAutoFit/>
          </a:bodyPr>
          <a:lstStyle/>
          <a:p>
            <a:r>
              <a:rPr lang="en-GB" dirty="0"/>
              <a:t>SAHM Team - £500/h</a:t>
            </a:r>
          </a:p>
          <a:p>
            <a:endParaRPr lang="en-GB" dirty="0"/>
          </a:p>
          <a:p>
            <a:r>
              <a:rPr lang="en-GB" sz="1050" dirty="0" err="1"/>
              <a:t>Numan</a:t>
            </a:r>
            <a:r>
              <a:rPr lang="en-GB" sz="1050" dirty="0"/>
              <a:t> Azmi – North West</a:t>
            </a:r>
          </a:p>
          <a:p>
            <a:r>
              <a:rPr lang="en-GB" sz="1050" dirty="0"/>
              <a:t>Sujata Thaladi – Wales</a:t>
            </a:r>
          </a:p>
          <a:p>
            <a:r>
              <a:rPr lang="en-GB" sz="1050" dirty="0"/>
              <a:t>Prashant Kunwar (Nepal) - International</a:t>
            </a:r>
          </a:p>
          <a:p>
            <a:r>
              <a:rPr lang="en-GB" sz="1050" dirty="0"/>
              <a:t>Umran Ajaib – North East</a:t>
            </a:r>
          </a:p>
          <a:p>
            <a:r>
              <a:rPr lang="en-GB" sz="1050" dirty="0"/>
              <a:t>Premal Bhatt – South West</a:t>
            </a:r>
          </a:p>
          <a:p>
            <a:r>
              <a:rPr lang="en-GB" sz="1050" dirty="0"/>
              <a:t>Mara </a:t>
            </a:r>
            <a:r>
              <a:rPr lang="en-GB" sz="1050" dirty="0" err="1"/>
              <a:t>Hafezi</a:t>
            </a:r>
            <a:r>
              <a:rPr lang="en-GB" sz="1050" dirty="0"/>
              <a:t> (Sports) – South East</a:t>
            </a:r>
          </a:p>
          <a:p>
            <a:endParaRPr lang="en-GB" sz="1050" dirty="0"/>
          </a:p>
          <a:p>
            <a:endParaRPr lang="en-GB" sz="1050" dirty="0"/>
          </a:p>
        </p:txBody>
      </p:sp>
    </p:spTree>
    <p:extLst>
      <p:ext uri="{BB962C8B-B14F-4D97-AF65-F5344CB8AC3E}">
        <p14:creationId xmlns:p14="http://schemas.microsoft.com/office/powerpoint/2010/main" val="1433949949"/>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1250"/>
                                      </p:stCondLst>
                                      <p:childTnLst>
                                        <p:set>
                                          <p:cBhvr>
                                            <p:cTn id="6" dur="1" fill="hold">
                                              <p:stCondLst>
                                                <p:cond delay="0"/>
                                              </p:stCondLst>
                                            </p:cTn>
                                            <p:tgtEl>
                                              <p:spTgt spid="2"/>
                                            </p:tgtEl>
                                            <p:attrNameLst>
                                              <p:attrName>style.visibility</p:attrName>
                                            </p:attrNameLst>
                                          </p:cBhvr>
                                          <p:to>
                                            <p:strVal val="visible"/>
                                          </p:to>
                                        </p:set>
                                      </p:childTnLst>
                                    </p:cTn>
                                  </p:par>
                                  <p:par>
                                    <p:cTn id="7" presetID="2" presetClass="entr" presetSubtype="8" fill="hold" grpId="0" nodeType="withEffect" p14:presetBounceEnd="67000">
                                      <p:stCondLst>
                                        <p:cond delay="1250"/>
                                      </p:stCondLst>
                                      <p:childTnLst>
                                        <p:set>
                                          <p:cBhvr>
                                            <p:cTn id="8" dur="1" fill="hold">
                                              <p:stCondLst>
                                                <p:cond delay="0"/>
                                              </p:stCondLst>
                                            </p:cTn>
                                            <p:tgtEl>
                                              <p:spTgt spid="3"/>
                                            </p:tgtEl>
                                            <p:attrNameLst>
                                              <p:attrName>style.visibility</p:attrName>
                                            </p:attrNameLst>
                                          </p:cBhvr>
                                          <p:to>
                                            <p:strVal val="visible"/>
                                          </p:to>
                                        </p:set>
                                        <p:anim calcmode="lin" valueType="num" p14:bounceEnd="67000">
                                          <p:cBhvr additive="base">
                                            <p:cTn id="9" dur="1000" fill="hold"/>
                                            <p:tgtEl>
                                              <p:spTgt spid="3"/>
                                            </p:tgtEl>
                                            <p:attrNameLst>
                                              <p:attrName>ppt_x</p:attrName>
                                            </p:attrNameLst>
                                          </p:cBhvr>
                                          <p:tavLst>
                                            <p:tav tm="0">
                                              <p:val>
                                                <p:strVal val="0-#ppt_w/2"/>
                                              </p:val>
                                            </p:tav>
                                            <p:tav tm="100000">
                                              <p:val>
                                                <p:strVal val="#ppt_x"/>
                                              </p:val>
                                            </p:tav>
                                          </p:tavLst>
                                        </p:anim>
                                        <p:anim calcmode="lin" valueType="num" p14:bounceEnd="67000">
                                          <p:cBhvr additive="base">
                                            <p:cTn id="10" dur="1000" fill="hold"/>
                                            <p:tgtEl>
                                              <p:spTgt spid="3"/>
                                            </p:tgtEl>
                                            <p:attrNameLst>
                                              <p:attrName>ppt_y</p:attrName>
                                            </p:attrNameLst>
                                          </p:cBhvr>
                                          <p:tavLst>
                                            <p:tav tm="0">
                                              <p:val>
                                                <p:strVal val="#ppt_y"/>
                                              </p:val>
                                            </p:tav>
                                            <p:tav tm="100000">
                                              <p:val>
                                                <p:strVal val="#ppt_y"/>
                                              </p:val>
                                            </p:tav>
                                          </p:tavLst>
                                        </p:anim>
                                      </p:childTnLst>
                                    </p:cTn>
                                  </p:par>
                                  <p:par>
                                    <p:cTn id="11" presetID="2" presetClass="entr" presetSubtype="8" fill="hold" grpId="0" nodeType="withEffect" p14:presetBounceEnd="67000">
                                      <p:stCondLst>
                                        <p:cond delay="1250"/>
                                      </p:stCondLst>
                                      <p:childTnLst>
                                        <p:set>
                                          <p:cBhvr>
                                            <p:cTn id="12" dur="1" fill="hold">
                                              <p:stCondLst>
                                                <p:cond delay="0"/>
                                              </p:stCondLst>
                                            </p:cTn>
                                            <p:tgtEl>
                                              <p:spTgt spid="5"/>
                                            </p:tgtEl>
                                            <p:attrNameLst>
                                              <p:attrName>style.visibility</p:attrName>
                                            </p:attrNameLst>
                                          </p:cBhvr>
                                          <p:to>
                                            <p:strVal val="visible"/>
                                          </p:to>
                                        </p:set>
                                        <p:anim calcmode="lin" valueType="num" p14:bounceEnd="67000">
                                          <p:cBhvr additive="base">
                                            <p:cTn id="13" dur="1000" fill="hold"/>
                                            <p:tgtEl>
                                              <p:spTgt spid="5"/>
                                            </p:tgtEl>
                                            <p:attrNameLst>
                                              <p:attrName>ppt_x</p:attrName>
                                            </p:attrNameLst>
                                          </p:cBhvr>
                                          <p:tavLst>
                                            <p:tav tm="0">
                                              <p:val>
                                                <p:strVal val="0-#ppt_w/2"/>
                                              </p:val>
                                            </p:tav>
                                            <p:tav tm="100000">
                                              <p:val>
                                                <p:strVal val="#ppt_x"/>
                                              </p:val>
                                            </p:tav>
                                          </p:tavLst>
                                        </p:anim>
                                        <p:anim calcmode="lin" valueType="num" p14:bounceEnd="67000">
                                          <p:cBhvr additive="base">
                                            <p:cTn id="14" dur="1000" fill="hold"/>
                                            <p:tgtEl>
                                              <p:spTgt spid="5"/>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14:presetBounceEnd="67000">
                                      <p:stCondLst>
                                        <p:cond delay="1250"/>
                                      </p:stCondLst>
                                      <p:childTnLst>
                                        <p:set>
                                          <p:cBhvr>
                                            <p:cTn id="16" dur="1" fill="hold">
                                              <p:stCondLst>
                                                <p:cond delay="0"/>
                                              </p:stCondLst>
                                            </p:cTn>
                                            <p:tgtEl>
                                              <p:spTgt spid="9"/>
                                            </p:tgtEl>
                                            <p:attrNameLst>
                                              <p:attrName>style.visibility</p:attrName>
                                            </p:attrNameLst>
                                          </p:cBhvr>
                                          <p:to>
                                            <p:strVal val="visible"/>
                                          </p:to>
                                        </p:set>
                                        <p:anim calcmode="lin" valueType="num" p14:bounceEnd="67000">
                                          <p:cBhvr additive="base">
                                            <p:cTn id="17" dur="1000" fill="hold"/>
                                            <p:tgtEl>
                                              <p:spTgt spid="9"/>
                                            </p:tgtEl>
                                            <p:attrNameLst>
                                              <p:attrName>ppt_x</p:attrName>
                                            </p:attrNameLst>
                                          </p:cBhvr>
                                          <p:tavLst>
                                            <p:tav tm="0">
                                              <p:val>
                                                <p:strVal val="0-#ppt_w/2"/>
                                              </p:val>
                                            </p:tav>
                                            <p:tav tm="100000">
                                              <p:val>
                                                <p:strVal val="#ppt_x"/>
                                              </p:val>
                                            </p:tav>
                                          </p:tavLst>
                                        </p:anim>
                                        <p:anim calcmode="lin" valueType="num" p14:bounceEnd="67000">
                                          <p:cBhvr additive="base">
                                            <p:cTn id="18" dur="1000" fill="hold"/>
                                            <p:tgtEl>
                                              <p:spTgt spid="9"/>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14:presetBounceEnd="67000">
                                      <p:stCondLst>
                                        <p:cond delay="1250"/>
                                      </p:stCondLst>
                                      <p:childTnLst>
                                        <p:set>
                                          <p:cBhvr>
                                            <p:cTn id="20" dur="1" fill="hold">
                                              <p:stCondLst>
                                                <p:cond delay="0"/>
                                              </p:stCondLst>
                                            </p:cTn>
                                            <p:tgtEl>
                                              <p:spTgt spid="10"/>
                                            </p:tgtEl>
                                            <p:attrNameLst>
                                              <p:attrName>style.visibility</p:attrName>
                                            </p:attrNameLst>
                                          </p:cBhvr>
                                          <p:to>
                                            <p:strVal val="visible"/>
                                          </p:to>
                                        </p:set>
                                        <p:anim calcmode="lin" valueType="num" p14:bounceEnd="67000">
                                          <p:cBhvr additive="base">
                                            <p:cTn id="21" dur="1000" fill="hold"/>
                                            <p:tgtEl>
                                              <p:spTgt spid="10"/>
                                            </p:tgtEl>
                                            <p:attrNameLst>
                                              <p:attrName>ppt_x</p:attrName>
                                            </p:attrNameLst>
                                          </p:cBhvr>
                                          <p:tavLst>
                                            <p:tav tm="0">
                                              <p:val>
                                                <p:strVal val="0-#ppt_w/2"/>
                                              </p:val>
                                            </p:tav>
                                            <p:tav tm="100000">
                                              <p:val>
                                                <p:strVal val="#ppt_x"/>
                                              </p:val>
                                            </p:tav>
                                          </p:tavLst>
                                        </p:anim>
                                        <p:anim calcmode="lin" valueType="num" p14:bounceEnd="67000">
                                          <p:cBhvr additive="base">
                                            <p:cTn id="22" dur="10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9" grpId="0"/>
          <p:bldP spid="10"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1250"/>
                                      </p:stCondLst>
                                      <p:childTnLst>
                                        <p:set>
                                          <p:cBhvr>
                                            <p:cTn id="6" dur="1" fill="hold">
                                              <p:stCondLst>
                                                <p:cond delay="0"/>
                                              </p:stCondLst>
                                            </p:cTn>
                                            <p:tgtEl>
                                              <p:spTgt spid="2"/>
                                            </p:tgtEl>
                                            <p:attrNameLst>
                                              <p:attrName>style.visibility</p:attrName>
                                            </p:attrNameLst>
                                          </p:cBhvr>
                                          <p:to>
                                            <p:strVal val="visible"/>
                                          </p:to>
                                        </p:set>
                                      </p:childTnLst>
                                    </p:cTn>
                                  </p:par>
                                  <p:par>
                                    <p:cTn id="7" presetID="2" presetClass="entr" presetSubtype="8" fill="hold" grpId="0" nodeType="withEffect">
                                      <p:stCondLst>
                                        <p:cond delay="1250"/>
                                      </p:stCondLst>
                                      <p:childTnLst>
                                        <p:set>
                                          <p:cBhvr>
                                            <p:cTn id="8" dur="1" fill="hold">
                                              <p:stCondLst>
                                                <p:cond delay="0"/>
                                              </p:stCondLst>
                                            </p:cTn>
                                            <p:tgtEl>
                                              <p:spTgt spid="3"/>
                                            </p:tgtEl>
                                            <p:attrNameLst>
                                              <p:attrName>style.visibility</p:attrName>
                                            </p:attrNameLst>
                                          </p:cBhvr>
                                          <p:to>
                                            <p:strVal val="visible"/>
                                          </p:to>
                                        </p:set>
                                        <p:anim calcmode="lin" valueType="num">
                                          <p:cBhvr additive="base">
                                            <p:cTn id="9" dur="1000" fill="hold"/>
                                            <p:tgtEl>
                                              <p:spTgt spid="3"/>
                                            </p:tgtEl>
                                            <p:attrNameLst>
                                              <p:attrName>ppt_x</p:attrName>
                                            </p:attrNameLst>
                                          </p:cBhvr>
                                          <p:tavLst>
                                            <p:tav tm="0">
                                              <p:val>
                                                <p:strVal val="0-#ppt_w/2"/>
                                              </p:val>
                                            </p:tav>
                                            <p:tav tm="100000">
                                              <p:val>
                                                <p:strVal val="#ppt_x"/>
                                              </p:val>
                                            </p:tav>
                                          </p:tavLst>
                                        </p:anim>
                                        <p:anim calcmode="lin" valueType="num">
                                          <p:cBhvr additive="base">
                                            <p:cTn id="10" dur="1000" fill="hold"/>
                                            <p:tgtEl>
                                              <p:spTgt spid="3"/>
                                            </p:tgtEl>
                                            <p:attrNameLst>
                                              <p:attrName>ppt_y</p:attrName>
                                            </p:attrNameLst>
                                          </p:cBhvr>
                                          <p:tavLst>
                                            <p:tav tm="0">
                                              <p:val>
                                                <p:strVal val="#ppt_y"/>
                                              </p:val>
                                            </p:tav>
                                            <p:tav tm="100000">
                                              <p:val>
                                                <p:strVal val="#ppt_y"/>
                                              </p:val>
                                            </p:tav>
                                          </p:tavLst>
                                        </p:anim>
                                      </p:childTnLst>
                                    </p:cTn>
                                  </p:par>
                                  <p:par>
                                    <p:cTn id="11" presetID="2" presetClass="entr" presetSubtype="8" fill="hold" grpId="0" nodeType="withEffect">
                                      <p:stCondLst>
                                        <p:cond delay="125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1000" fill="hold"/>
                                            <p:tgtEl>
                                              <p:spTgt spid="5"/>
                                            </p:tgtEl>
                                            <p:attrNameLst>
                                              <p:attrName>ppt_x</p:attrName>
                                            </p:attrNameLst>
                                          </p:cBhvr>
                                          <p:tavLst>
                                            <p:tav tm="0">
                                              <p:val>
                                                <p:strVal val="0-#ppt_w/2"/>
                                              </p:val>
                                            </p:tav>
                                            <p:tav tm="100000">
                                              <p:val>
                                                <p:strVal val="#ppt_x"/>
                                              </p:val>
                                            </p:tav>
                                          </p:tavLst>
                                        </p:anim>
                                        <p:anim calcmode="lin" valueType="num">
                                          <p:cBhvr additive="base">
                                            <p:cTn id="14" dur="1000" fill="hold"/>
                                            <p:tgtEl>
                                              <p:spTgt spid="5"/>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125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1000" fill="hold"/>
                                            <p:tgtEl>
                                              <p:spTgt spid="9"/>
                                            </p:tgtEl>
                                            <p:attrNameLst>
                                              <p:attrName>ppt_x</p:attrName>
                                            </p:attrNameLst>
                                          </p:cBhvr>
                                          <p:tavLst>
                                            <p:tav tm="0">
                                              <p:val>
                                                <p:strVal val="0-#ppt_w/2"/>
                                              </p:val>
                                            </p:tav>
                                            <p:tav tm="100000">
                                              <p:val>
                                                <p:strVal val="#ppt_x"/>
                                              </p:val>
                                            </p:tav>
                                          </p:tavLst>
                                        </p:anim>
                                        <p:anim calcmode="lin" valueType="num">
                                          <p:cBhvr additive="base">
                                            <p:cTn id="18" dur="1000" fill="hold"/>
                                            <p:tgtEl>
                                              <p:spTgt spid="9"/>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125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1000" fill="hold"/>
                                            <p:tgtEl>
                                              <p:spTgt spid="10"/>
                                            </p:tgtEl>
                                            <p:attrNameLst>
                                              <p:attrName>ppt_x</p:attrName>
                                            </p:attrNameLst>
                                          </p:cBhvr>
                                          <p:tavLst>
                                            <p:tav tm="0">
                                              <p:val>
                                                <p:strVal val="0-#ppt_w/2"/>
                                              </p:val>
                                            </p:tav>
                                            <p:tav tm="100000">
                                              <p:val>
                                                <p:strVal val="#ppt_x"/>
                                              </p:val>
                                            </p:tav>
                                          </p:tavLst>
                                        </p:anim>
                                        <p:anim calcmode="lin" valueType="num">
                                          <p:cBhvr additive="base">
                                            <p:cTn id="22" dur="10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9" grpId="0"/>
          <p:bldP spid="10" grpId="0"/>
        </p:bldLst>
      </p:timing>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50">
            <a:extLst>
              <a:ext uri="{FF2B5EF4-FFF2-40B4-BE49-F238E27FC236}">
                <a16:creationId xmlns:a16="http://schemas.microsoft.com/office/drawing/2014/main" id="{B1E8E948-1085-42AA-9467-FC7C68819BC6}"/>
              </a:ext>
            </a:extLst>
          </p:cNvPr>
          <p:cNvSpPr>
            <a:spLocks noChangeArrowheads="1"/>
          </p:cNvSpPr>
          <p:nvPr/>
        </p:nvSpPr>
        <p:spPr bwMode="auto">
          <a:xfrm>
            <a:off x="2510777" y="886874"/>
            <a:ext cx="7152599"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ru-RU" sz="4400" b="1" i="0" u="none" strike="noStrike" cap="none" normalizeH="0" baseline="0" dirty="0">
                <a:ln>
                  <a:noFill/>
                </a:ln>
                <a:effectLst/>
                <a:latin typeface="+mj-lt"/>
              </a:rPr>
              <a:t>Merchandise (coming soon)</a:t>
            </a:r>
            <a:endParaRPr kumimoji="0" lang="ru-RU" altLang="ru-RU" sz="4400" b="0" i="0" u="none" strike="noStrike" cap="none" normalizeH="0" baseline="0" dirty="0">
              <a:ln>
                <a:noFill/>
              </a:ln>
              <a:effectLst/>
              <a:latin typeface="+mj-lt"/>
            </a:endParaRPr>
          </a:p>
        </p:txBody>
      </p:sp>
      <p:sp>
        <p:nvSpPr>
          <p:cNvPr id="41" name="Freeform 51">
            <a:extLst>
              <a:ext uri="{FF2B5EF4-FFF2-40B4-BE49-F238E27FC236}">
                <a16:creationId xmlns:a16="http://schemas.microsoft.com/office/drawing/2014/main" id="{C9B50344-7EEC-48CC-BACA-982083A28D74}"/>
              </a:ext>
            </a:extLst>
          </p:cNvPr>
          <p:cNvSpPr>
            <a:spLocks/>
          </p:cNvSpPr>
          <p:nvPr/>
        </p:nvSpPr>
        <p:spPr bwMode="auto">
          <a:xfrm>
            <a:off x="6096000" y="1643495"/>
            <a:ext cx="2113723" cy="139148"/>
          </a:xfrm>
          <a:custGeom>
            <a:avLst/>
            <a:gdLst>
              <a:gd name="T0" fmla="*/ 0 w 871"/>
              <a:gd name="T1" fmla="*/ 25 h 25"/>
              <a:gd name="T2" fmla="*/ 871 w 871"/>
              <a:gd name="T3" fmla="*/ 3 h 25"/>
            </a:gdLst>
            <a:ahLst/>
            <a:cxnLst>
              <a:cxn ang="0">
                <a:pos x="T0" y="T1"/>
              </a:cxn>
              <a:cxn ang="0">
                <a:pos x="T2" y="T3"/>
              </a:cxn>
            </a:cxnLst>
            <a:rect l="0" t="0" r="r" b="b"/>
            <a:pathLst>
              <a:path w="871" h="25">
                <a:moveTo>
                  <a:pt x="0" y="25"/>
                </a:moveTo>
                <a:cubicBezTo>
                  <a:pt x="290" y="7"/>
                  <a:pt x="580" y="0"/>
                  <a:pt x="871" y="3"/>
                </a:cubicBezTo>
              </a:path>
            </a:pathLst>
          </a:custGeom>
          <a:noFill/>
          <a:ln w="14288"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2" name="Picture 1">
            <a:extLst>
              <a:ext uri="{FF2B5EF4-FFF2-40B4-BE49-F238E27FC236}">
                <a16:creationId xmlns:a16="http://schemas.microsoft.com/office/drawing/2014/main" id="{3E835452-7487-6825-C80A-9DE4DF396C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6589" y="235346"/>
            <a:ext cx="2275845" cy="2158056"/>
          </a:xfrm>
          <a:prstGeom prst="rect">
            <a:avLst/>
          </a:prstGeom>
        </p:spPr>
      </p:pic>
      <p:grpSp>
        <p:nvGrpSpPr>
          <p:cNvPr id="8" name="Group 7">
            <a:extLst>
              <a:ext uri="{FF2B5EF4-FFF2-40B4-BE49-F238E27FC236}">
                <a16:creationId xmlns:a16="http://schemas.microsoft.com/office/drawing/2014/main" id="{2C05B422-F5CB-213E-AA9A-18EE9C9351E6}"/>
              </a:ext>
            </a:extLst>
          </p:cNvPr>
          <p:cNvGrpSpPr/>
          <p:nvPr/>
        </p:nvGrpSpPr>
        <p:grpSpPr>
          <a:xfrm>
            <a:off x="995978" y="800817"/>
            <a:ext cx="1052512" cy="1041400"/>
            <a:chOff x="995978" y="800817"/>
            <a:chExt cx="1052512" cy="1041400"/>
          </a:xfrm>
        </p:grpSpPr>
        <p:sp>
          <p:nvSpPr>
            <p:cNvPr id="6" name="Freeform 28">
              <a:extLst>
                <a:ext uri="{FF2B5EF4-FFF2-40B4-BE49-F238E27FC236}">
                  <a16:creationId xmlns:a16="http://schemas.microsoft.com/office/drawing/2014/main" id="{96814888-3976-E1D3-6588-C09209FC4B13}"/>
                </a:ext>
              </a:extLst>
            </p:cNvPr>
            <p:cNvSpPr>
              <a:spLocks/>
            </p:cNvSpPr>
            <p:nvPr/>
          </p:nvSpPr>
          <p:spPr bwMode="auto">
            <a:xfrm>
              <a:off x="995978" y="800817"/>
              <a:ext cx="1052512" cy="1041400"/>
            </a:xfrm>
            <a:custGeom>
              <a:avLst/>
              <a:gdLst>
                <a:gd name="T0" fmla="*/ 46 w 276"/>
                <a:gd name="T1" fmla="*/ 232 h 273"/>
                <a:gd name="T2" fmla="*/ 132 w 276"/>
                <a:gd name="T3" fmla="*/ 270 h 273"/>
                <a:gd name="T4" fmla="*/ 206 w 276"/>
                <a:gd name="T5" fmla="*/ 257 h 273"/>
                <a:gd name="T6" fmla="*/ 273 w 276"/>
                <a:gd name="T7" fmla="*/ 137 h 273"/>
                <a:gd name="T8" fmla="*/ 212 w 276"/>
                <a:gd name="T9" fmla="*/ 28 h 273"/>
                <a:gd name="T10" fmla="*/ 87 w 276"/>
                <a:gd name="T11" fmla="*/ 17 h 273"/>
                <a:gd name="T12" fmla="*/ 8 w 276"/>
                <a:gd name="T13" fmla="*/ 114 h 273"/>
                <a:gd name="T14" fmla="*/ 46 w 276"/>
                <a:gd name="T15" fmla="*/ 232 h 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6" h="273">
                  <a:moveTo>
                    <a:pt x="46" y="232"/>
                  </a:moveTo>
                  <a:cubicBezTo>
                    <a:pt x="69" y="255"/>
                    <a:pt x="100" y="268"/>
                    <a:pt x="132" y="270"/>
                  </a:cubicBezTo>
                  <a:cubicBezTo>
                    <a:pt x="157" y="273"/>
                    <a:pt x="183" y="268"/>
                    <a:pt x="206" y="257"/>
                  </a:cubicBezTo>
                  <a:cubicBezTo>
                    <a:pt x="249" y="235"/>
                    <a:pt x="276" y="185"/>
                    <a:pt x="273" y="137"/>
                  </a:cubicBezTo>
                  <a:cubicBezTo>
                    <a:pt x="272" y="93"/>
                    <a:pt x="248" y="52"/>
                    <a:pt x="212" y="28"/>
                  </a:cubicBezTo>
                  <a:cubicBezTo>
                    <a:pt x="175" y="5"/>
                    <a:pt x="127" y="0"/>
                    <a:pt x="87" y="17"/>
                  </a:cubicBezTo>
                  <a:cubicBezTo>
                    <a:pt x="47" y="34"/>
                    <a:pt x="17" y="71"/>
                    <a:pt x="8" y="114"/>
                  </a:cubicBezTo>
                  <a:cubicBezTo>
                    <a:pt x="0" y="156"/>
                    <a:pt x="15" y="202"/>
                    <a:pt x="46" y="232"/>
                  </a:cubicBezTo>
                  <a:close/>
                </a:path>
              </a:pathLst>
            </a:custGeom>
            <a:noFill/>
            <a:ln w="30163" cap="flat">
              <a:solidFill>
                <a:schemeClr val="tx1">
                  <a:lumMod val="7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Rectangle 7">
              <a:extLst>
                <a:ext uri="{FF2B5EF4-FFF2-40B4-BE49-F238E27FC236}">
                  <a16:creationId xmlns:a16="http://schemas.microsoft.com/office/drawing/2014/main" id="{82D5CE19-423D-692B-B9B7-18E869C42747}"/>
                </a:ext>
              </a:extLst>
            </p:cNvPr>
            <p:cNvSpPr>
              <a:spLocks noChangeArrowheads="1"/>
            </p:cNvSpPr>
            <p:nvPr/>
          </p:nvSpPr>
          <p:spPr bwMode="auto">
            <a:xfrm>
              <a:off x="1192015" y="975820"/>
              <a:ext cx="660437"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4400" b="1" i="0" u="none" strike="noStrike" cap="none" normalizeH="0" baseline="0" dirty="0">
                  <a:ln>
                    <a:noFill/>
                  </a:ln>
                  <a:effectLst/>
                  <a:latin typeface="+mj-lt"/>
                </a:rPr>
                <a:t>0</a:t>
              </a:r>
              <a:r>
                <a:rPr kumimoji="0" lang="en-GB" altLang="ru-RU" sz="4400" b="1" i="0" u="none" strike="noStrike" cap="none" normalizeH="0" baseline="0" dirty="0">
                  <a:ln>
                    <a:noFill/>
                  </a:ln>
                  <a:effectLst/>
                  <a:latin typeface="+mj-lt"/>
                </a:rPr>
                <a:t>4</a:t>
              </a:r>
              <a:endParaRPr kumimoji="0" lang="ru-RU" altLang="ru-RU" sz="1000" b="0" i="0" u="none" strike="noStrike" cap="none" normalizeH="0" baseline="0" dirty="0">
                <a:ln>
                  <a:noFill/>
                </a:ln>
                <a:effectLst/>
                <a:latin typeface="+mj-lt"/>
              </a:endParaRPr>
            </a:p>
          </p:txBody>
        </p:sp>
      </p:grpSp>
      <p:sp>
        <p:nvSpPr>
          <p:cNvPr id="3" name="Rectangle 2">
            <a:extLst>
              <a:ext uri="{FF2B5EF4-FFF2-40B4-BE49-F238E27FC236}">
                <a16:creationId xmlns:a16="http://schemas.microsoft.com/office/drawing/2014/main" id="{4001E897-5D29-551C-0B9B-174536874E51}"/>
              </a:ext>
            </a:extLst>
          </p:cNvPr>
          <p:cNvSpPr/>
          <p:nvPr/>
        </p:nvSpPr>
        <p:spPr>
          <a:xfrm>
            <a:off x="1325217" y="2884684"/>
            <a:ext cx="9097617" cy="2585323"/>
          </a:xfrm>
          <a:prstGeom prst="rect">
            <a:avLst/>
          </a:prstGeom>
        </p:spPr>
        <p:txBody>
          <a:bodyPr wrap="square">
            <a:spAutoFit/>
          </a:bodyPr>
          <a:lstStyle/>
          <a:p>
            <a:r>
              <a:rPr lang="en-GB" dirty="0"/>
              <a:t>Get ready to show off your South Asian pride with our exclusive merchandise! Our range includes flags, pins, tote bags, T shirts, mugs and bandanas - everything you need to mark South Asian Heritage Month in style. Plus, our practical products can be used to decorate your office or add some flair to your daily commute.</a:t>
            </a:r>
          </a:p>
          <a:p>
            <a:endParaRPr lang="en-GB" dirty="0"/>
          </a:p>
          <a:p>
            <a:r>
              <a:rPr lang="en-GB" dirty="0"/>
              <a:t>And don't worry about breaking the bank - we offer bulk order prices for all our merchandise, making it easy and affordable for businesses and organizations to get involved in the celebration. Whether you're outfitting your entire office or looking for employee gifts, we've got you covered!</a:t>
            </a:r>
          </a:p>
        </p:txBody>
      </p:sp>
    </p:spTree>
    <p:extLst>
      <p:ext uri="{BB962C8B-B14F-4D97-AF65-F5344CB8AC3E}">
        <p14:creationId xmlns:p14="http://schemas.microsoft.com/office/powerpoint/2010/main" val="2831589455"/>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1250"/>
                                      </p:stCondLst>
                                      <p:childTnLst>
                                        <p:set>
                                          <p:cBhvr>
                                            <p:cTn id="6" dur="1" fill="hold">
                                              <p:stCondLst>
                                                <p:cond delay="0"/>
                                              </p:stCondLst>
                                            </p:cTn>
                                            <p:tgtEl>
                                              <p:spTgt spid="2"/>
                                            </p:tgtEl>
                                            <p:attrNameLst>
                                              <p:attrName>style.visibility</p:attrName>
                                            </p:attrNameLst>
                                          </p:cBhvr>
                                          <p:to>
                                            <p:strVal val="visible"/>
                                          </p:to>
                                        </p:set>
                                      </p:childTnLst>
                                    </p:cTn>
                                  </p:par>
                                  <p:par>
                                    <p:cTn id="7" presetID="2" presetClass="entr" presetSubtype="8" fill="hold" grpId="0" nodeType="withEffect" p14:presetBounceEnd="67000">
                                      <p:stCondLst>
                                        <p:cond delay="1250"/>
                                      </p:stCondLst>
                                      <p:childTnLst>
                                        <p:set>
                                          <p:cBhvr>
                                            <p:cTn id="8" dur="1" fill="hold">
                                              <p:stCondLst>
                                                <p:cond delay="0"/>
                                              </p:stCondLst>
                                            </p:cTn>
                                            <p:tgtEl>
                                              <p:spTgt spid="3"/>
                                            </p:tgtEl>
                                            <p:attrNameLst>
                                              <p:attrName>style.visibility</p:attrName>
                                            </p:attrNameLst>
                                          </p:cBhvr>
                                          <p:to>
                                            <p:strVal val="visible"/>
                                          </p:to>
                                        </p:set>
                                        <p:anim calcmode="lin" valueType="num" p14:bounceEnd="67000">
                                          <p:cBhvr additive="base">
                                            <p:cTn id="9" dur="1000" fill="hold"/>
                                            <p:tgtEl>
                                              <p:spTgt spid="3"/>
                                            </p:tgtEl>
                                            <p:attrNameLst>
                                              <p:attrName>ppt_x</p:attrName>
                                            </p:attrNameLst>
                                          </p:cBhvr>
                                          <p:tavLst>
                                            <p:tav tm="0">
                                              <p:val>
                                                <p:strVal val="0-#ppt_w/2"/>
                                              </p:val>
                                            </p:tav>
                                            <p:tav tm="100000">
                                              <p:val>
                                                <p:strVal val="#ppt_x"/>
                                              </p:val>
                                            </p:tav>
                                          </p:tavLst>
                                        </p:anim>
                                        <p:anim calcmode="lin" valueType="num" p14:bounceEnd="67000">
                                          <p:cBhvr additive="base">
                                            <p:cTn id="10" dur="10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1250"/>
                                      </p:stCondLst>
                                      <p:childTnLst>
                                        <p:set>
                                          <p:cBhvr>
                                            <p:cTn id="6" dur="1" fill="hold">
                                              <p:stCondLst>
                                                <p:cond delay="0"/>
                                              </p:stCondLst>
                                            </p:cTn>
                                            <p:tgtEl>
                                              <p:spTgt spid="2"/>
                                            </p:tgtEl>
                                            <p:attrNameLst>
                                              <p:attrName>style.visibility</p:attrName>
                                            </p:attrNameLst>
                                          </p:cBhvr>
                                          <p:to>
                                            <p:strVal val="visible"/>
                                          </p:to>
                                        </p:set>
                                      </p:childTnLst>
                                    </p:cTn>
                                  </p:par>
                                  <p:par>
                                    <p:cTn id="7" presetID="2" presetClass="entr" presetSubtype="8" fill="hold" grpId="0" nodeType="withEffect">
                                      <p:stCondLst>
                                        <p:cond delay="1250"/>
                                      </p:stCondLst>
                                      <p:childTnLst>
                                        <p:set>
                                          <p:cBhvr>
                                            <p:cTn id="8" dur="1" fill="hold">
                                              <p:stCondLst>
                                                <p:cond delay="0"/>
                                              </p:stCondLst>
                                            </p:cTn>
                                            <p:tgtEl>
                                              <p:spTgt spid="3"/>
                                            </p:tgtEl>
                                            <p:attrNameLst>
                                              <p:attrName>style.visibility</p:attrName>
                                            </p:attrNameLst>
                                          </p:cBhvr>
                                          <p:to>
                                            <p:strVal val="visible"/>
                                          </p:to>
                                        </p:set>
                                        <p:anim calcmode="lin" valueType="num">
                                          <p:cBhvr additive="base">
                                            <p:cTn id="9" dur="1000" fill="hold"/>
                                            <p:tgtEl>
                                              <p:spTgt spid="3"/>
                                            </p:tgtEl>
                                            <p:attrNameLst>
                                              <p:attrName>ppt_x</p:attrName>
                                            </p:attrNameLst>
                                          </p:cBhvr>
                                          <p:tavLst>
                                            <p:tav tm="0">
                                              <p:val>
                                                <p:strVal val="0-#ppt_w/2"/>
                                              </p:val>
                                            </p:tav>
                                            <p:tav tm="100000">
                                              <p:val>
                                                <p:strVal val="#ppt_x"/>
                                              </p:val>
                                            </p:tav>
                                          </p:tavLst>
                                        </p:anim>
                                        <p:anim calcmode="lin" valueType="num">
                                          <p:cBhvr additive="base">
                                            <p:cTn id="10" dur="10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50">
            <a:extLst>
              <a:ext uri="{FF2B5EF4-FFF2-40B4-BE49-F238E27FC236}">
                <a16:creationId xmlns:a16="http://schemas.microsoft.com/office/drawing/2014/main" id="{B1E8E948-1085-42AA-9467-FC7C68819BC6}"/>
              </a:ext>
            </a:extLst>
          </p:cNvPr>
          <p:cNvSpPr>
            <a:spLocks noChangeArrowheads="1"/>
          </p:cNvSpPr>
          <p:nvPr/>
        </p:nvSpPr>
        <p:spPr bwMode="auto">
          <a:xfrm>
            <a:off x="4975682" y="966387"/>
            <a:ext cx="3691716"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ru-RU" sz="4400" b="1" i="0" u="none" strike="noStrike" cap="none" normalizeH="0" baseline="0" dirty="0">
                <a:ln>
                  <a:noFill/>
                </a:ln>
                <a:effectLst/>
                <a:latin typeface="+mj-lt"/>
              </a:rPr>
              <a:t>Downloadable</a:t>
            </a:r>
            <a:endParaRPr kumimoji="0" lang="ru-RU" altLang="ru-RU" sz="4400" b="0" i="0" u="none" strike="noStrike" cap="none" normalizeH="0" baseline="0" dirty="0">
              <a:ln>
                <a:noFill/>
              </a:ln>
              <a:effectLst/>
              <a:latin typeface="+mj-lt"/>
            </a:endParaRPr>
          </a:p>
        </p:txBody>
      </p:sp>
      <p:sp>
        <p:nvSpPr>
          <p:cNvPr id="41" name="Freeform 51">
            <a:extLst>
              <a:ext uri="{FF2B5EF4-FFF2-40B4-BE49-F238E27FC236}">
                <a16:creationId xmlns:a16="http://schemas.microsoft.com/office/drawing/2014/main" id="{C9B50344-7EEC-48CC-BACA-982083A28D74}"/>
              </a:ext>
            </a:extLst>
          </p:cNvPr>
          <p:cNvSpPr>
            <a:spLocks/>
          </p:cNvSpPr>
          <p:nvPr/>
        </p:nvSpPr>
        <p:spPr bwMode="auto">
          <a:xfrm>
            <a:off x="6096000" y="1643495"/>
            <a:ext cx="2113723" cy="139148"/>
          </a:xfrm>
          <a:custGeom>
            <a:avLst/>
            <a:gdLst>
              <a:gd name="T0" fmla="*/ 0 w 871"/>
              <a:gd name="T1" fmla="*/ 25 h 25"/>
              <a:gd name="T2" fmla="*/ 871 w 871"/>
              <a:gd name="T3" fmla="*/ 3 h 25"/>
            </a:gdLst>
            <a:ahLst/>
            <a:cxnLst>
              <a:cxn ang="0">
                <a:pos x="T0" y="T1"/>
              </a:cxn>
              <a:cxn ang="0">
                <a:pos x="T2" y="T3"/>
              </a:cxn>
            </a:cxnLst>
            <a:rect l="0" t="0" r="r" b="b"/>
            <a:pathLst>
              <a:path w="871" h="25">
                <a:moveTo>
                  <a:pt x="0" y="25"/>
                </a:moveTo>
                <a:cubicBezTo>
                  <a:pt x="290" y="7"/>
                  <a:pt x="580" y="0"/>
                  <a:pt x="871" y="3"/>
                </a:cubicBezTo>
              </a:path>
            </a:pathLst>
          </a:custGeom>
          <a:noFill/>
          <a:ln w="14288"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2" name="Picture 1">
            <a:extLst>
              <a:ext uri="{FF2B5EF4-FFF2-40B4-BE49-F238E27FC236}">
                <a16:creationId xmlns:a16="http://schemas.microsoft.com/office/drawing/2014/main" id="{3E835452-7487-6825-C80A-9DE4DF396C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6589" y="235346"/>
            <a:ext cx="2275845" cy="2158056"/>
          </a:xfrm>
          <a:prstGeom prst="rect">
            <a:avLst/>
          </a:prstGeom>
        </p:spPr>
      </p:pic>
      <p:grpSp>
        <p:nvGrpSpPr>
          <p:cNvPr id="8" name="Group 7">
            <a:extLst>
              <a:ext uri="{FF2B5EF4-FFF2-40B4-BE49-F238E27FC236}">
                <a16:creationId xmlns:a16="http://schemas.microsoft.com/office/drawing/2014/main" id="{2C05B422-F5CB-213E-AA9A-18EE9C9351E6}"/>
              </a:ext>
            </a:extLst>
          </p:cNvPr>
          <p:cNvGrpSpPr/>
          <p:nvPr/>
        </p:nvGrpSpPr>
        <p:grpSpPr>
          <a:xfrm>
            <a:off x="995978" y="800817"/>
            <a:ext cx="1052512" cy="1041400"/>
            <a:chOff x="995978" y="800817"/>
            <a:chExt cx="1052512" cy="1041400"/>
          </a:xfrm>
        </p:grpSpPr>
        <p:sp>
          <p:nvSpPr>
            <p:cNvPr id="6" name="Freeform 28">
              <a:extLst>
                <a:ext uri="{FF2B5EF4-FFF2-40B4-BE49-F238E27FC236}">
                  <a16:creationId xmlns:a16="http://schemas.microsoft.com/office/drawing/2014/main" id="{96814888-3976-E1D3-6588-C09209FC4B13}"/>
                </a:ext>
              </a:extLst>
            </p:cNvPr>
            <p:cNvSpPr>
              <a:spLocks/>
            </p:cNvSpPr>
            <p:nvPr/>
          </p:nvSpPr>
          <p:spPr bwMode="auto">
            <a:xfrm>
              <a:off x="995978" y="800817"/>
              <a:ext cx="1052512" cy="1041400"/>
            </a:xfrm>
            <a:custGeom>
              <a:avLst/>
              <a:gdLst>
                <a:gd name="T0" fmla="*/ 46 w 276"/>
                <a:gd name="T1" fmla="*/ 232 h 273"/>
                <a:gd name="T2" fmla="*/ 132 w 276"/>
                <a:gd name="T3" fmla="*/ 270 h 273"/>
                <a:gd name="T4" fmla="*/ 206 w 276"/>
                <a:gd name="T5" fmla="*/ 257 h 273"/>
                <a:gd name="T6" fmla="*/ 273 w 276"/>
                <a:gd name="T7" fmla="*/ 137 h 273"/>
                <a:gd name="T8" fmla="*/ 212 w 276"/>
                <a:gd name="T9" fmla="*/ 28 h 273"/>
                <a:gd name="T10" fmla="*/ 87 w 276"/>
                <a:gd name="T11" fmla="*/ 17 h 273"/>
                <a:gd name="T12" fmla="*/ 8 w 276"/>
                <a:gd name="T13" fmla="*/ 114 h 273"/>
                <a:gd name="T14" fmla="*/ 46 w 276"/>
                <a:gd name="T15" fmla="*/ 232 h 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6" h="273">
                  <a:moveTo>
                    <a:pt x="46" y="232"/>
                  </a:moveTo>
                  <a:cubicBezTo>
                    <a:pt x="69" y="255"/>
                    <a:pt x="100" y="268"/>
                    <a:pt x="132" y="270"/>
                  </a:cubicBezTo>
                  <a:cubicBezTo>
                    <a:pt x="157" y="273"/>
                    <a:pt x="183" y="268"/>
                    <a:pt x="206" y="257"/>
                  </a:cubicBezTo>
                  <a:cubicBezTo>
                    <a:pt x="249" y="235"/>
                    <a:pt x="276" y="185"/>
                    <a:pt x="273" y="137"/>
                  </a:cubicBezTo>
                  <a:cubicBezTo>
                    <a:pt x="272" y="93"/>
                    <a:pt x="248" y="52"/>
                    <a:pt x="212" y="28"/>
                  </a:cubicBezTo>
                  <a:cubicBezTo>
                    <a:pt x="175" y="5"/>
                    <a:pt x="127" y="0"/>
                    <a:pt x="87" y="17"/>
                  </a:cubicBezTo>
                  <a:cubicBezTo>
                    <a:pt x="47" y="34"/>
                    <a:pt x="17" y="71"/>
                    <a:pt x="8" y="114"/>
                  </a:cubicBezTo>
                  <a:cubicBezTo>
                    <a:pt x="0" y="156"/>
                    <a:pt x="15" y="202"/>
                    <a:pt x="46" y="232"/>
                  </a:cubicBezTo>
                  <a:close/>
                </a:path>
              </a:pathLst>
            </a:custGeom>
            <a:noFill/>
            <a:ln w="30163" cap="flat">
              <a:solidFill>
                <a:schemeClr val="tx1">
                  <a:lumMod val="7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Rectangle 7">
              <a:extLst>
                <a:ext uri="{FF2B5EF4-FFF2-40B4-BE49-F238E27FC236}">
                  <a16:creationId xmlns:a16="http://schemas.microsoft.com/office/drawing/2014/main" id="{82D5CE19-423D-692B-B9B7-18E869C42747}"/>
                </a:ext>
              </a:extLst>
            </p:cNvPr>
            <p:cNvSpPr>
              <a:spLocks noChangeArrowheads="1"/>
            </p:cNvSpPr>
            <p:nvPr/>
          </p:nvSpPr>
          <p:spPr bwMode="auto">
            <a:xfrm>
              <a:off x="1192015" y="975820"/>
              <a:ext cx="660437"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4400" b="1" i="0" u="none" strike="noStrike" cap="none" normalizeH="0" baseline="0" dirty="0">
                  <a:ln>
                    <a:noFill/>
                  </a:ln>
                  <a:effectLst/>
                  <a:latin typeface="+mj-lt"/>
                </a:rPr>
                <a:t>0</a:t>
              </a:r>
              <a:r>
                <a:rPr kumimoji="0" lang="en-GB" altLang="ru-RU" sz="4400" b="1" i="0" u="none" strike="noStrike" cap="none" normalizeH="0" baseline="0" dirty="0">
                  <a:ln>
                    <a:noFill/>
                  </a:ln>
                  <a:effectLst/>
                  <a:latin typeface="+mj-lt"/>
                </a:rPr>
                <a:t>4</a:t>
              </a:r>
              <a:endParaRPr kumimoji="0" lang="ru-RU" altLang="ru-RU" sz="1000" b="0" i="0" u="none" strike="noStrike" cap="none" normalizeH="0" baseline="0" dirty="0">
                <a:ln>
                  <a:noFill/>
                </a:ln>
                <a:effectLst/>
                <a:latin typeface="+mj-lt"/>
              </a:endParaRPr>
            </a:p>
          </p:txBody>
        </p:sp>
      </p:grpSp>
      <p:sp>
        <p:nvSpPr>
          <p:cNvPr id="3" name="Rectangle 2">
            <a:extLst>
              <a:ext uri="{FF2B5EF4-FFF2-40B4-BE49-F238E27FC236}">
                <a16:creationId xmlns:a16="http://schemas.microsoft.com/office/drawing/2014/main" id="{4001E897-5D29-551C-0B9B-174536874E51}"/>
              </a:ext>
            </a:extLst>
          </p:cNvPr>
          <p:cNvSpPr/>
          <p:nvPr/>
        </p:nvSpPr>
        <p:spPr>
          <a:xfrm>
            <a:off x="1325217" y="2884684"/>
            <a:ext cx="9097617" cy="3416320"/>
          </a:xfrm>
          <a:prstGeom prst="rect">
            <a:avLst/>
          </a:prstGeom>
        </p:spPr>
        <p:txBody>
          <a:bodyPr wrap="square">
            <a:spAutoFit/>
          </a:bodyPr>
          <a:lstStyle/>
          <a:p>
            <a:r>
              <a:rPr lang="en-GB" dirty="0"/>
              <a:t>Whether you're a social media pro or just getting started, we've got everything you need to engage your audience and raise awareness of the celebrations. </a:t>
            </a:r>
          </a:p>
          <a:p>
            <a:endParaRPr lang="en-GB" dirty="0"/>
          </a:p>
          <a:p>
            <a:r>
              <a:rPr lang="en-GB" dirty="0"/>
              <a:t>Download our South Asian Heritage Month logos and social media assets today, and let's make this year's celebration the best one yet!</a:t>
            </a:r>
          </a:p>
          <a:p>
            <a:endParaRPr lang="en-GB" dirty="0"/>
          </a:p>
          <a:p>
            <a:r>
              <a:rPr lang="en-GB" dirty="0"/>
              <a:t>Use our official trade mark logos and 2023 social media assets that are guaranteed to help you spread the word and show your support for this important occasion. </a:t>
            </a:r>
          </a:p>
          <a:p>
            <a:endParaRPr lang="en-GB" dirty="0"/>
          </a:p>
          <a:p>
            <a:r>
              <a:rPr lang="en-GB" dirty="0"/>
              <a:t>If there’s something specific you need, get in touch with our team. Contact details are at the end of this info pack.</a:t>
            </a:r>
          </a:p>
          <a:p>
            <a:endParaRPr lang="en-GB" dirty="0"/>
          </a:p>
        </p:txBody>
      </p:sp>
    </p:spTree>
    <p:extLst>
      <p:ext uri="{BB962C8B-B14F-4D97-AF65-F5344CB8AC3E}">
        <p14:creationId xmlns:p14="http://schemas.microsoft.com/office/powerpoint/2010/main" val="2767283990"/>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1250"/>
                                      </p:stCondLst>
                                      <p:childTnLst>
                                        <p:set>
                                          <p:cBhvr>
                                            <p:cTn id="6" dur="1" fill="hold">
                                              <p:stCondLst>
                                                <p:cond delay="0"/>
                                              </p:stCondLst>
                                            </p:cTn>
                                            <p:tgtEl>
                                              <p:spTgt spid="2"/>
                                            </p:tgtEl>
                                            <p:attrNameLst>
                                              <p:attrName>style.visibility</p:attrName>
                                            </p:attrNameLst>
                                          </p:cBhvr>
                                          <p:to>
                                            <p:strVal val="visible"/>
                                          </p:to>
                                        </p:set>
                                      </p:childTnLst>
                                    </p:cTn>
                                  </p:par>
                                  <p:par>
                                    <p:cTn id="7" presetID="2" presetClass="entr" presetSubtype="8" fill="hold" grpId="0" nodeType="withEffect" p14:presetBounceEnd="67000">
                                      <p:stCondLst>
                                        <p:cond delay="1250"/>
                                      </p:stCondLst>
                                      <p:childTnLst>
                                        <p:set>
                                          <p:cBhvr>
                                            <p:cTn id="8" dur="1" fill="hold">
                                              <p:stCondLst>
                                                <p:cond delay="0"/>
                                              </p:stCondLst>
                                            </p:cTn>
                                            <p:tgtEl>
                                              <p:spTgt spid="3"/>
                                            </p:tgtEl>
                                            <p:attrNameLst>
                                              <p:attrName>style.visibility</p:attrName>
                                            </p:attrNameLst>
                                          </p:cBhvr>
                                          <p:to>
                                            <p:strVal val="visible"/>
                                          </p:to>
                                        </p:set>
                                        <p:anim calcmode="lin" valueType="num" p14:bounceEnd="67000">
                                          <p:cBhvr additive="base">
                                            <p:cTn id="9" dur="1000" fill="hold"/>
                                            <p:tgtEl>
                                              <p:spTgt spid="3"/>
                                            </p:tgtEl>
                                            <p:attrNameLst>
                                              <p:attrName>ppt_x</p:attrName>
                                            </p:attrNameLst>
                                          </p:cBhvr>
                                          <p:tavLst>
                                            <p:tav tm="0">
                                              <p:val>
                                                <p:strVal val="0-#ppt_w/2"/>
                                              </p:val>
                                            </p:tav>
                                            <p:tav tm="100000">
                                              <p:val>
                                                <p:strVal val="#ppt_x"/>
                                              </p:val>
                                            </p:tav>
                                          </p:tavLst>
                                        </p:anim>
                                        <p:anim calcmode="lin" valueType="num" p14:bounceEnd="67000">
                                          <p:cBhvr additive="base">
                                            <p:cTn id="10" dur="10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1250"/>
                                      </p:stCondLst>
                                      <p:childTnLst>
                                        <p:set>
                                          <p:cBhvr>
                                            <p:cTn id="6" dur="1" fill="hold">
                                              <p:stCondLst>
                                                <p:cond delay="0"/>
                                              </p:stCondLst>
                                            </p:cTn>
                                            <p:tgtEl>
                                              <p:spTgt spid="2"/>
                                            </p:tgtEl>
                                            <p:attrNameLst>
                                              <p:attrName>style.visibility</p:attrName>
                                            </p:attrNameLst>
                                          </p:cBhvr>
                                          <p:to>
                                            <p:strVal val="visible"/>
                                          </p:to>
                                        </p:set>
                                      </p:childTnLst>
                                    </p:cTn>
                                  </p:par>
                                  <p:par>
                                    <p:cTn id="7" presetID="2" presetClass="entr" presetSubtype="8" fill="hold" grpId="0" nodeType="withEffect">
                                      <p:stCondLst>
                                        <p:cond delay="1250"/>
                                      </p:stCondLst>
                                      <p:childTnLst>
                                        <p:set>
                                          <p:cBhvr>
                                            <p:cTn id="8" dur="1" fill="hold">
                                              <p:stCondLst>
                                                <p:cond delay="0"/>
                                              </p:stCondLst>
                                            </p:cTn>
                                            <p:tgtEl>
                                              <p:spTgt spid="3"/>
                                            </p:tgtEl>
                                            <p:attrNameLst>
                                              <p:attrName>style.visibility</p:attrName>
                                            </p:attrNameLst>
                                          </p:cBhvr>
                                          <p:to>
                                            <p:strVal val="visible"/>
                                          </p:to>
                                        </p:set>
                                        <p:anim calcmode="lin" valueType="num">
                                          <p:cBhvr additive="base">
                                            <p:cTn id="9" dur="1000" fill="hold"/>
                                            <p:tgtEl>
                                              <p:spTgt spid="3"/>
                                            </p:tgtEl>
                                            <p:attrNameLst>
                                              <p:attrName>ppt_x</p:attrName>
                                            </p:attrNameLst>
                                          </p:cBhvr>
                                          <p:tavLst>
                                            <p:tav tm="0">
                                              <p:val>
                                                <p:strVal val="0-#ppt_w/2"/>
                                              </p:val>
                                            </p:tav>
                                            <p:tav tm="100000">
                                              <p:val>
                                                <p:strVal val="#ppt_x"/>
                                              </p:val>
                                            </p:tav>
                                          </p:tavLst>
                                        </p:anim>
                                        <p:anim calcmode="lin" valueType="num">
                                          <p:cBhvr additive="base">
                                            <p:cTn id="10" dur="10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0ECE5BE4-080A-4F6B-A641-D5951AC92BFC}"/>
              </a:ext>
            </a:extLst>
          </p:cNvPr>
          <p:cNvSpPr>
            <a:spLocks/>
          </p:cNvSpPr>
          <p:nvPr/>
        </p:nvSpPr>
        <p:spPr bwMode="auto">
          <a:xfrm>
            <a:off x="1565275" y="2801938"/>
            <a:ext cx="2841625" cy="1985963"/>
          </a:xfrm>
          <a:custGeom>
            <a:avLst/>
            <a:gdLst>
              <a:gd name="T0" fmla="*/ 746 w 746"/>
              <a:gd name="T1" fmla="*/ 371 h 521"/>
              <a:gd name="T2" fmla="*/ 517 w 746"/>
              <a:gd name="T3" fmla="*/ 133 h 521"/>
              <a:gd name="T4" fmla="*/ 461 w 746"/>
              <a:gd name="T5" fmla="*/ 78 h 521"/>
              <a:gd name="T6" fmla="*/ 380 w 746"/>
              <a:gd name="T7" fmla="*/ 0 h 521"/>
              <a:gd name="T8" fmla="*/ 163 w 746"/>
              <a:gd name="T9" fmla="*/ 213 h 521"/>
              <a:gd name="T10" fmla="*/ 0 w 746"/>
              <a:gd name="T11" fmla="*/ 367 h 521"/>
              <a:gd name="T12" fmla="*/ 370 w 746"/>
              <a:gd name="T13" fmla="*/ 519 h 521"/>
              <a:gd name="T14" fmla="*/ 746 w 746"/>
              <a:gd name="T15" fmla="*/ 371 h 5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46" h="521">
                <a:moveTo>
                  <a:pt x="746" y="371"/>
                </a:moveTo>
                <a:cubicBezTo>
                  <a:pt x="670" y="292"/>
                  <a:pt x="594" y="212"/>
                  <a:pt x="517" y="133"/>
                </a:cubicBezTo>
                <a:cubicBezTo>
                  <a:pt x="499" y="114"/>
                  <a:pt x="481" y="95"/>
                  <a:pt x="461" y="78"/>
                </a:cubicBezTo>
                <a:cubicBezTo>
                  <a:pt x="431" y="52"/>
                  <a:pt x="399" y="34"/>
                  <a:pt x="380" y="0"/>
                </a:cubicBezTo>
                <a:cubicBezTo>
                  <a:pt x="298" y="60"/>
                  <a:pt x="236" y="143"/>
                  <a:pt x="163" y="213"/>
                </a:cubicBezTo>
                <a:cubicBezTo>
                  <a:pt x="109" y="265"/>
                  <a:pt x="48" y="310"/>
                  <a:pt x="0" y="367"/>
                </a:cubicBezTo>
                <a:cubicBezTo>
                  <a:pt x="98" y="461"/>
                  <a:pt x="234" y="516"/>
                  <a:pt x="370" y="519"/>
                </a:cubicBezTo>
                <a:cubicBezTo>
                  <a:pt x="507" y="521"/>
                  <a:pt x="644" y="462"/>
                  <a:pt x="746" y="371"/>
                </a:cubicBezTo>
                <a:close/>
              </a:path>
            </a:pathLst>
          </a:custGeom>
          <a:noFill/>
          <a:ln w="38100" cap="rnd">
            <a:solidFill>
              <a:schemeClr val="tx1">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UA"/>
          </a:p>
        </p:txBody>
      </p:sp>
      <p:sp>
        <p:nvSpPr>
          <p:cNvPr id="8" name="Freeform 7">
            <a:extLst>
              <a:ext uri="{FF2B5EF4-FFF2-40B4-BE49-F238E27FC236}">
                <a16:creationId xmlns:a16="http://schemas.microsoft.com/office/drawing/2014/main" id="{35D64A33-9C38-40D6-BE34-CC0EB260FAE6}"/>
              </a:ext>
            </a:extLst>
          </p:cNvPr>
          <p:cNvSpPr>
            <a:spLocks/>
          </p:cNvSpPr>
          <p:nvPr/>
        </p:nvSpPr>
        <p:spPr bwMode="auto">
          <a:xfrm>
            <a:off x="3116263" y="2070100"/>
            <a:ext cx="2844800" cy="2012950"/>
          </a:xfrm>
          <a:custGeom>
            <a:avLst/>
            <a:gdLst>
              <a:gd name="T0" fmla="*/ 747 w 747"/>
              <a:gd name="T1" fmla="*/ 154 h 528"/>
              <a:gd name="T2" fmla="*/ 543 w 747"/>
              <a:gd name="T3" fmla="*/ 365 h 528"/>
              <a:gd name="T4" fmla="*/ 417 w 747"/>
              <a:gd name="T5" fmla="*/ 492 h 528"/>
              <a:gd name="T6" fmla="*/ 374 w 747"/>
              <a:gd name="T7" fmla="*/ 528 h 528"/>
              <a:gd name="T8" fmla="*/ 77 w 747"/>
              <a:gd name="T9" fmla="*/ 227 h 528"/>
              <a:gd name="T10" fmla="*/ 0 w 747"/>
              <a:gd name="T11" fmla="*/ 151 h 528"/>
              <a:gd name="T12" fmla="*/ 372 w 747"/>
              <a:gd name="T13" fmla="*/ 4 h 528"/>
              <a:gd name="T14" fmla="*/ 747 w 747"/>
              <a:gd name="T15" fmla="*/ 154 h 5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47" h="528">
                <a:moveTo>
                  <a:pt x="747" y="154"/>
                </a:moveTo>
                <a:cubicBezTo>
                  <a:pt x="679" y="225"/>
                  <a:pt x="611" y="295"/>
                  <a:pt x="543" y="365"/>
                </a:cubicBezTo>
                <a:cubicBezTo>
                  <a:pt x="502" y="408"/>
                  <a:pt x="460" y="451"/>
                  <a:pt x="417" y="492"/>
                </a:cubicBezTo>
                <a:cubicBezTo>
                  <a:pt x="404" y="505"/>
                  <a:pt x="388" y="517"/>
                  <a:pt x="374" y="528"/>
                </a:cubicBezTo>
                <a:cubicBezTo>
                  <a:pt x="271" y="432"/>
                  <a:pt x="184" y="319"/>
                  <a:pt x="77" y="227"/>
                </a:cubicBezTo>
                <a:cubicBezTo>
                  <a:pt x="50" y="203"/>
                  <a:pt x="21" y="181"/>
                  <a:pt x="0" y="151"/>
                </a:cubicBezTo>
                <a:cubicBezTo>
                  <a:pt x="104" y="63"/>
                  <a:pt x="237" y="7"/>
                  <a:pt x="372" y="4"/>
                </a:cubicBezTo>
                <a:cubicBezTo>
                  <a:pt x="508" y="0"/>
                  <a:pt x="649" y="61"/>
                  <a:pt x="747" y="154"/>
                </a:cubicBezTo>
                <a:close/>
              </a:path>
            </a:pathLst>
          </a:custGeom>
          <a:noFill/>
          <a:ln w="38100" cap="rnd">
            <a:solidFill>
              <a:schemeClr val="tx1">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UA"/>
          </a:p>
        </p:txBody>
      </p:sp>
      <p:sp>
        <p:nvSpPr>
          <p:cNvPr id="9" name="Freeform 8">
            <a:extLst>
              <a:ext uri="{FF2B5EF4-FFF2-40B4-BE49-F238E27FC236}">
                <a16:creationId xmlns:a16="http://schemas.microsoft.com/office/drawing/2014/main" id="{5A382DE8-E645-4E7B-8DAB-408B09ED664F}"/>
              </a:ext>
            </a:extLst>
          </p:cNvPr>
          <p:cNvSpPr>
            <a:spLocks/>
          </p:cNvSpPr>
          <p:nvPr/>
        </p:nvSpPr>
        <p:spPr bwMode="auto">
          <a:xfrm>
            <a:off x="4687888" y="2771775"/>
            <a:ext cx="2795588" cy="1989138"/>
          </a:xfrm>
          <a:custGeom>
            <a:avLst/>
            <a:gdLst>
              <a:gd name="T0" fmla="*/ 734 w 734"/>
              <a:gd name="T1" fmla="*/ 374 h 522"/>
              <a:gd name="T2" fmla="*/ 719 w 734"/>
              <a:gd name="T3" fmla="*/ 388 h 522"/>
              <a:gd name="T4" fmla="*/ 566 w 734"/>
              <a:gd name="T5" fmla="*/ 488 h 522"/>
              <a:gd name="T6" fmla="*/ 388 w 734"/>
              <a:gd name="T7" fmla="*/ 522 h 522"/>
              <a:gd name="T8" fmla="*/ 272 w 734"/>
              <a:gd name="T9" fmla="*/ 516 h 522"/>
              <a:gd name="T10" fmla="*/ 0 w 734"/>
              <a:gd name="T11" fmla="*/ 382 h 522"/>
              <a:gd name="T12" fmla="*/ 86 w 734"/>
              <a:gd name="T13" fmla="*/ 296 h 522"/>
              <a:gd name="T14" fmla="*/ 368 w 734"/>
              <a:gd name="T15" fmla="*/ 0 h 522"/>
              <a:gd name="T16" fmla="*/ 517 w 734"/>
              <a:gd name="T17" fmla="*/ 143 h 522"/>
              <a:gd name="T18" fmla="*/ 734 w 734"/>
              <a:gd name="T19" fmla="*/ 374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34" h="522">
                <a:moveTo>
                  <a:pt x="734" y="374"/>
                </a:moveTo>
                <a:cubicBezTo>
                  <a:pt x="729" y="379"/>
                  <a:pt x="724" y="384"/>
                  <a:pt x="719" y="388"/>
                </a:cubicBezTo>
                <a:cubicBezTo>
                  <a:pt x="672" y="429"/>
                  <a:pt x="624" y="465"/>
                  <a:pt x="566" y="488"/>
                </a:cubicBezTo>
                <a:cubicBezTo>
                  <a:pt x="509" y="511"/>
                  <a:pt x="448" y="522"/>
                  <a:pt x="388" y="522"/>
                </a:cubicBezTo>
                <a:cubicBezTo>
                  <a:pt x="349" y="522"/>
                  <a:pt x="310" y="522"/>
                  <a:pt x="272" y="516"/>
                </a:cubicBezTo>
                <a:cubicBezTo>
                  <a:pt x="170" y="501"/>
                  <a:pt x="79" y="449"/>
                  <a:pt x="0" y="382"/>
                </a:cubicBezTo>
                <a:cubicBezTo>
                  <a:pt x="31" y="356"/>
                  <a:pt x="59" y="326"/>
                  <a:pt x="86" y="296"/>
                </a:cubicBezTo>
                <a:cubicBezTo>
                  <a:pt x="178" y="196"/>
                  <a:pt x="272" y="97"/>
                  <a:pt x="368" y="0"/>
                </a:cubicBezTo>
                <a:cubicBezTo>
                  <a:pt x="413" y="53"/>
                  <a:pt x="467" y="95"/>
                  <a:pt x="517" y="143"/>
                </a:cubicBezTo>
                <a:cubicBezTo>
                  <a:pt x="593" y="215"/>
                  <a:pt x="672" y="290"/>
                  <a:pt x="734" y="374"/>
                </a:cubicBezTo>
                <a:close/>
              </a:path>
            </a:pathLst>
          </a:custGeom>
          <a:noFill/>
          <a:ln w="38100" cap="rnd">
            <a:solidFill>
              <a:schemeClr val="tx1">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UA"/>
          </a:p>
        </p:txBody>
      </p:sp>
      <p:sp>
        <p:nvSpPr>
          <p:cNvPr id="10" name="Freeform 9">
            <a:extLst>
              <a:ext uri="{FF2B5EF4-FFF2-40B4-BE49-F238E27FC236}">
                <a16:creationId xmlns:a16="http://schemas.microsoft.com/office/drawing/2014/main" id="{15D6C3EC-52E3-48FA-B47D-3ABDA963433C}"/>
              </a:ext>
            </a:extLst>
          </p:cNvPr>
          <p:cNvSpPr>
            <a:spLocks/>
          </p:cNvSpPr>
          <p:nvPr/>
        </p:nvSpPr>
        <p:spPr bwMode="auto">
          <a:xfrm>
            <a:off x="6211888" y="2008188"/>
            <a:ext cx="2849563" cy="2078038"/>
          </a:xfrm>
          <a:custGeom>
            <a:avLst/>
            <a:gdLst>
              <a:gd name="T0" fmla="*/ 378 w 748"/>
              <a:gd name="T1" fmla="*/ 545 h 545"/>
              <a:gd name="T2" fmla="*/ 643 w 748"/>
              <a:gd name="T3" fmla="*/ 280 h 545"/>
              <a:gd name="T4" fmla="*/ 748 w 748"/>
              <a:gd name="T5" fmla="*/ 165 h 545"/>
              <a:gd name="T6" fmla="*/ 321 w 748"/>
              <a:gd name="T7" fmla="*/ 25 h 545"/>
              <a:gd name="T8" fmla="*/ 236 w 748"/>
              <a:gd name="T9" fmla="*/ 46 h 545"/>
              <a:gd name="T10" fmla="*/ 0 w 748"/>
              <a:gd name="T11" fmla="*/ 169 h 545"/>
              <a:gd name="T12" fmla="*/ 185 w 748"/>
              <a:gd name="T13" fmla="*/ 356 h 545"/>
              <a:gd name="T14" fmla="*/ 217 w 748"/>
              <a:gd name="T15" fmla="*/ 388 h 545"/>
              <a:gd name="T16" fmla="*/ 378 w 748"/>
              <a:gd name="T17" fmla="*/ 545 h 5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8" h="545">
                <a:moveTo>
                  <a:pt x="378" y="545"/>
                </a:moveTo>
                <a:cubicBezTo>
                  <a:pt x="459" y="450"/>
                  <a:pt x="555" y="369"/>
                  <a:pt x="643" y="280"/>
                </a:cubicBezTo>
                <a:cubicBezTo>
                  <a:pt x="679" y="243"/>
                  <a:pt x="715" y="204"/>
                  <a:pt x="748" y="165"/>
                </a:cubicBezTo>
                <a:cubicBezTo>
                  <a:pt x="635" y="59"/>
                  <a:pt x="474" y="0"/>
                  <a:pt x="321" y="25"/>
                </a:cubicBezTo>
                <a:cubicBezTo>
                  <a:pt x="292" y="30"/>
                  <a:pt x="263" y="37"/>
                  <a:pt x="236" y="46"/>
                </a:cubicBezTo>
                <a:cubicBezTo>
                  <a:pt x="150" y="72"/>
                  <a:pt x="68" y="111"/>
                  <a:pt x="0" y="169"/>
                </a:cubicBezTo>
                <a:cubicBezTo>
                  <a:pt x="63" y="231"/>
                  <a:pt x="122" y="294"/>
                  <a:pt x="185" y="356"/>
                </a:cubicBezTo>
                <a:cubicBezTo>
                  <a:pt x="195" y="367"/>
                  <a:pt x="206" y="377"/>
                  <a:pt x="217" y="388"/>
                </a:cubicBezTo>
                <a:cubicBezTo>
                  <a:pt x="271" y="442"/>
                  <a:pt x="323" y="492"/>
                  <a:pt x="378" y="545"/>
                </a:cubicBezTo>
                <a:close/>
              </a:path>
            </a:pathLst>
          </a:custGeom>
          <a:noFill/>
          <a:ln w="38100" cap="rnd">
            <a:solidFill>
              <a:schemeClr val="tx1">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UA"/>
          </a:p>
        </p:txBody>
      </p:sp>
      <p:sp>
        <p:nvSpPr>
          <p:cNvPr id="11" name="Freeform 10">
            <a:extLst>
              <a:ext uri="{FF2B5EF4-FFF2-40B4-BE49-F238E27FC236}">
                <a16:creationId xmlns:a16="http://schemas.microsoft.com/office/drawing/2014/main" id="{B0652092-AEEA-478E-B974-675BFF34E989}"/>
              </a:ext>
            </a:extLst>
          </p:cNvPr>
          <p:cNvSpPr>
            <a:spLocks/>
          </p:cNvSpPr>
          <p:nvPr/>
        </p:nvSpPr>
        <p:spPr bwMode="auto">
          <a:xfrm>
            <a:off x="7785100" y="2805113"/>
            <a:ext cx="2844800" cy="1990725"/>
          </a:xfrm>
          <a:custGeom>
            <a:avLst/>
            <a:gdLst>
              <a:gd name="T0" fmla="*/ 747 w 747"/>
              <a:gd name="T1" fmla="*/ 367 h 522"/>
              <a:gd name="T2" fmla="*/ 683 w 747"/>
              <a:gd name="T3" fmla="*/ 306 h 522"/>
              <a:gd name="T4" fmla="*/ 645 w 747"/>
              <a:gd name="T5" fmla="*/ 261 h 522"/>
              <a:gd name="T6" fmla="*/ 605 w 747"/>
              <a:gd name="T7" fmla="*/ 221 h 522"/>
              <a:gd name="T8" fmla="*/ 532 w 747"/>
              <a:gd name="T9" fmla="*/ 150 h 522"/>
              <a:gd name="T10" fmla="*/ 370 w 747"/>
              <a:gd name="T11" fmla="*/ 0 h 522"/>
              <a:gd name="T12" fmla="*/ 0 w 747"/>
              <a:gd name="T13" fmla="*/ 372 h 522"/>
              <a:gd name="T14" fmla="*/ 444 w 747"/>
              <a:gd name="T15" fmla="*/ 509 h 522"/>
              <a:gd name="T16" fmla="*/ 532 w 747"/>
              <a:gd name="T17" fmla="*/ 492 h 522"/>
              <a:gd name="T18" fmla="*/ 588 w 747"/>
              <a:gd name="T19" fmla="*/ 467 h 522"/>
              <a:gd name="T20" fmla="*/ 663 w 747"/>
              <a:gd name="T21" fmla="*/ 428 h 522"/>
              <a:gd name="T22" fmla="*/ 747 w 747"/>
              <a:gd name="T23" fmla="*/ 367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47" h="522">
                <a:moveTo>
                  <a:pt x="747" y="367"/>
                </a:moveTo>
                <a:cubicBezTo>
                  <a:pt x="725" y="348"/>
                  <a:pt x="703" y="328"/>
                  <a:pt x="683" y="306"/>
                </a:cubicBezTo>
                <a:cubicBezTo>
                  <a:pt x="670" y="291"/>
                  <a:pt x="658" y="276"/>
                  <a:pt x="645" y="261"/>
                </a:cubicBezTo>
                <a:cubicBezTo>
                  <a:pt x="632" y="247"/>
                  <a:pt x="618" y="234"/>
                  <a:pt x="605" y="221"/>
                </a:cubicBezTo>
                <a:cubicBezTo>
                  <a:pt x="580" y="197"/>
                  <a:pt x="556" y="174"/>
                  <a:pt x="532" y="150"/>
                </a:cubicBezTo>
                <a:cubicBezTo>
                  <a:pt x="478" y="99"/>
                  <a:pt x="425" y="50"/>
                  <a:pt x="370" y="0"/>
                </a:cubicBezTo>
                <a:cubicBezTo>
                  <a:pt x="264" y="139"/>
                  <a:pt x="102" y="229"/>
                  <a:pt x="0" y="372"/>
                </a:cubicBezTo>
                <a:cubicBezTo>
                  <a:pt x="121" y="477"/>
                  <a:pt x="284" y="522"/>
                  <a:pt x="444" y="509"/>
                </a:cubicBezTo>
                <a:cubicBezTo>
                  <a:pt x="474" y="507"/>
                  <a:pt x="504" y="502"/>
                  <a:pt x="532" y="492"/>
                </a:cubicBezTo>
                <a:cubicBezTo>
                  <a:pt x="551" y="485"/>
                  <a:pt x="570" y="476"/>
                  <a:pt x="588" y="467"/>
                </a:cubicBezTo>
                <a:cubicBezTo>
                  <a:pt x="613" y="454"/>
                  <a:pt x="638" y="441"/>
                  <a:pt x="663" y="428"/>
                </a:cubicBezTo>
                <a:cubicBezTo>
                  <a:pt x="695" y="412"/>
                  <a:pt x="721" y="393"/>
                  <a:pt x="747" y="367"/>
                </a:cubicBezTo>
                <a:close/>
              </a:path>
            </a:pathLst>
          </a:custGeom>
          <a:noFill/>
          <a:ln w="38100" cap="rnd">
            <a:solidFill>
              <a:schemeClr val="tx1">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UA"/>
          </a:p>
        </p:txBody>
      </p:sp>
      <p:sp>
        <p:nvSpPr>
          <p:cNvPr id="19" name="Rectangle 18">
            <a:extLst>
              <a:ext uri="{FF2B5EF4-FFF2-40B4-BE49-F238E27FC236}">
                <a16:creationId xmlns:a16="http://schemas.microsoft.com/office/drawing/2014/main" id="{15C1B947-69C4-4627-A7B1-198FE5240621}"/>
              </a:ext>
            </a:extLst>
          </p:cNvPr>
          <p:cNvSpPr>
            <a:spLocks noChangeArrowheads="1"/>
          </p:cNvSpPr>
          <p:nvPr/>
        </p:nvSpPr>
        <p:spPr bwMode="auto">
          <a:xfrm>
            <a:off x="268669" y="5042685"/>
            <a:ext cx="3193182"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ru-UA" sz="2000" b="1" i="0" u="none" strike="noStrike" cap="none" normalizeH="0" baseline="0" dirty="0">
                <a:ln>
                  <a:noFill/>
                </a:ln>
                <a:effectLst/>
                <a:latin typeface="+mj-lt"/>
              </a:rPr>
              <a:t>#southasianheritagemonth</a:t>
            </a:r>
          </a:p>
          <a:p>
            <a:pPr marL="0" marR="0" lvl="0" indent="0" algn="ctr" defTabSz="914400" rtl="0" eaLnBrk="0" fontAlgn="base" latinLnBrk="0" hangingPunct="0">
              <a:lnSpc>
                <a:spcPct val="100000"/>
              </a:lnSpc>
              <a:spcBef>
                <a:spcPct val="0"/>
              </a:spcBef>
              <a:spcAft>
                <a:spcPct val="0"/>
              </a:spcAft>
              <a:buClrTx/>
              <a:buSzTx/>
              <a:buFontTx/>
              <a:buNone/>
              <a:tabLst/>
            </a:pPr>
            <a:r>
              <a:rPr lang="en-GB" altLang="ru-UA" sz="2000" b="1" dirty="0">
                <a:latin typeface="+mj-lt"/>
              </a:rPr>
              <a:t>#ourstoriesmatter</a:t>
            </a:r>
            <a:endParaRPr kumimoji="0" lang="ru-UA" altLang="ru-UA" sz="1200" b="0" i="0" u="none" strike="noStrike" cap="none" normalizeH="0" baseline="0" dirty="0">
              <a:ln>
                <a:noFill/>
              </a:ln>
              <a:effectLst/>
              <a:latin typeface="+mj-lt"/>
            </a:endParaRPr>
          </a:p>
        </p:txBody>
      </p:sp>
      <p:sp>
        <p:nvSpPr>
          <p:cNvPr id="23" name="Rectangle 22">
            <a:extLst>
              <a:ext uri="{FF2B5EF4-FFF2-40B4-BE49-F238E27FC236}">
                <a16:creationId xmlns:a16="http://schemas.microsoft.com/office/drawing/2014/main" id="{9BB0592F-8864-49AB-8FB8-237DEE61B16A}"/>
              </a:ext>
            </a:extLst>
          </p:cNvPr>
          <p:cNvSpPr>
            <a:spLocks noChangeArrowheads="1"/>
          </p:cNvSpPr>
          <p:nvPr/>
        </p:nvSpPr>
        <p:spPr bwMode="auto">
          <a:xfrm>
            <a:off x="5396699" y="5047446"/>
            <a:ext cx="15020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ru-UA" sz="2000" b="1" i="0" u="none" strike="noStrike" cap="none" normalizeH="0" baseline="0" dirty="0">
                <a:ln>
                  <a:noFill/>
                </a:ln>
                <a:effectLst/>
                <a:latin typeface="+mj-lt"/>
              </a:rPr>
              <a:t>Merchandise</a:t>
            </a:r>
            <a:endParaRPr kumimoji="0" lang="ru-UA" altLang="ru-UA" sz="1200" b="0" i="0" u="none" strike="noStrike" cap="none" normalizeH="0" baseline="0" dirty="0">
              <a:ln>
                <a:noFill/>
              </a:ln>
              <a:effectLst/>
              <a:latin typeface="+mj-lt"/>
            </a:endParaRPr>
          </a:p>
        </p:txBody>
      </p:sp>
      <p:sp>
        <p:nvSpPr>
          <p:cNvPr id="30" name="Rectangle 29">
            <a:extLst>
              <a:ext uri="{FF2B5EF4-FFF2-40B4-BE49-F238E27FC236}">
                <a16:creationId xmlns:a16="http://schemas.microsoft.com/office/drawing/2014/main" id="{70B6E573-F325-4C68-9BC1-25061B681A3E}"/>
              </a:ext>
            </a:extLst>
          </p:cNvPr>
          <p:cNvSpPr>
            <a:spLocks noChangeArrowheads="1"/>
          </p:cNvSpPr>
          <p:nvPr/>
        </p:nvSpPr>
        <p:spPr bwMode="auto">
          <a:xfrm>
            <a:off x="3582894" y="888195"/>
            <a:ext cx="164801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ru-UA" sz="2000" b="1" i="0" u="none" strike="noStrike" cap="none" normalizeH="0" baseline="0" dirty="0">
                <a:ln>
                  <a:noFill/>
                </a:ln>
                <a:effectLst/>
                <a:latin typeface="+mj-lt"/>
              </a:rPr>
              <a:t>SOCIAL MEDIA</a:t>
            </a:r>
            <a:endParaRPr kumimoji="0" lang="ru-UA" altLang="ru-UA" sz="1200" b="0" i="0" u="none" strike="noStrike" cap="none" normalizeH="0" baseline="0" dirty="0">
              <a:ln>
                <a:noFill/>
              </a:ln>
              <a:effectLst/>
              <a:latin typeface="+mj-lt"/>
            </a:endParaRPr>
          </a:p>
        </p:txBody>
      </p:sp>
      <p:sp>
        <p:nvSpPr>
          <p:cNvPr id="31" name="Rectangle 30">
            <a:extLst>
              <a:ext uri="{FF2B5EF4-FFF2-40B4-BE49-F238E27FC236}">
                <a16:creationId xmlns:a16="http://schemas.microsoft.com/office/drawing/2014/main" id="{2A63A79B-5D15-427D-86C0-78EA2D106399}"/>
              </a:ext>
            </a:extLst>
          </p:cNvPr>
          <p:cNvSpPr>
            <a:spLocks noChangeArrowheads="1"/>
          </p:cNvSpPr>
          <p:nvPr/>
        </p:nvSpPr>
        <p:spPr bwMode="auto">
          <a:xfrm>
            <a:off x="1319434" y="2482448"/>
            <a:ext cx="80631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ru-UA" sz="2000" b="1" i="0" u="none" strike="noStrike" cap="none" normalizeH="0" baseline="0" dirty="0">
                <a:ln>
                  <a:noFill/>
                </a:ln>
                <a:effectLst/>
                <a:latin typeface="+mj-lt"/>
              </a:rPr>
              <a:t>LOGOS</a:t>
            </a:r>
            <a:endParaRPr kumimoji="0" lang="ru-UA" altLang="ru-UA" sz="1200" b="0" i="0" u="none" strike="noStrike" cap="none" normalizeH="0" baseline="0" dirty="0">
              <a:ln>
                <a:noFill/>
              </a:ln>
              <a:effectLst/>
              <a:latin typeface="+mj-lt"/>
            </a:endParaRPr>
          </a:p>
        </p:txBody>
      </p:sp>
      <p:sp>
        <p:nvSpPr>
          <p:cNvPr id="32" name="Rectangle 31">
            <a:extLst>
              <a:ext uri="{FF2B5EF4-FFF2-40B4-BE49-F238E27FC236}">
                <a16:creationId xmlns:a16="http://schemas.microsoft.com/office/drawing/2014/main" id="{88A1EFAB-7282-4955-9AF2-544A2D08A934}"/>
              </a:ext>
            </a:extLst>
          </p:cNvPr>
          <p:cNvSpPr/>
          <p:nvPr/>
        </p:nvSpPr>
        <p:spPr>
          <a:xfrm>
            <a:off x="1172179" y="2987172"/>
            <a:ext cx="1166349" cy="507831"/>
          </a:xfrm>
          <a:prstGeom prst="rect">
            <a:avLst/>
          </a:prstGeom>
        </p:spPr>
        <p:txBody>
          <a:bodyPr wrap="square">
            <a:spAutoFit/>
          </a:bodyPr>
          <a:lstStyle/>
          <a:p>
            <a:pPr algn="ctr"/>
            <a:r>
              <a:rPr lang="en-US" sz="900" dirty="0">
                <a:solidFill>
                  <a:schemeClr val="tx1">
                    <a:lumMod val="75000"/>
                  </a:schemeClr>
                </a:solidFill>
              </a:rPr>
              <a:t>Get your Logo for Print and for digital here!</a:t>
            </a:r>
            <a:endParaRPr lang="ru-RU" sz="900" dirty="0">
              <a:solidFill>
                <a:schemeClr val="tx1">
                  <a:lumMod val="75000"/>
                </a:schemeClr>
              </a:solidFill>
            </a:endParaRPr>
          </a:p>
        </p:txBody>
      </p:sp>
      <p:sp>
        <p:nvSpPr>
          <p:cNvPr id="33" name="Rectangle 32">
            <a:extLst>
              <a:ext uri="{FF2B5EF4-FFF2-40B4-BE49-F238E27FC236}">
                <a16:creationId xmlns:a16="http://schemas.microsoft.com/office/drawing/2014/main" id="{FCE1D46D-F0E4-4D48-8C9A-2F28D69E4395}"/>
              </a:ext>
            </a:extLst>
          </p:cNvPr>
          <p:cNvSpPr/>
          <p:nvPr/>
        </p:nvSpPr>
        <p:spPr>
          <a:xfrm>
            <a:off x="3512816" y="1389063"/>
            <a:ext cx="1788161" cy="507831"/>
          </a:xfrm>
          <a:prstGeom prst="rect">
            <a:avLst/>
          </a:prstGeom>
        </p:spPr>
        <p:txBody>
          <a:bodyPr wrap="square">
            <a:spAutoFit/>
          </a:bodyPr>
          <a:lstStyle/>
          <a:p>
            <a:pPr algn="ctr"/>
            <a:r>
              <a:rPr lang="en-US" sz="900" dirty="0">
                <a:solidFill>
                  <a:schemeClr val="tx1">
                    <a:lumMod val="75000"/>
                  </a:schemeClr>
                </a:solidFill>
              </a:rPr>
              <a:t>Image Template sizes for your social media creatives and posts!</a:t>
            </a:r>
            <a:endParaRPr lang="ru-RU" sz="900" dirty="0">
              <a:solidFill>
                <a:schemeClr val="tx1">
                  <a:lumMod val="75000"/>
                </a:schemeClr>
              </a:solidFill>
            </a:endParaRPr>
          </a:p>
        </p:txBody>
      </p:sp>
      <p:sp>
        <p:nvSpPr>
          <p:cNvPr id="34" name="Rectangle 33">
            <a:extLst>
              <a:ext uri="{FF2B5EF4-FFF2-40B4-BE49-F238E27FC236}">
                <a16:creationId xmlns:a16="http://schemas.microsoft.com/office/drawing/2014/main" id="{CAED4CE3-9784-4C63-A1E4-995E16AD3ED9}"/>
              </a:ext>
            </a:extLst>
          </p:cNvPr>
          <p:cNvSpPr/>
          <p:nvPr/>
        </p:nvSpPr>
        <p:spPr>
          <a:xfrm>
            <a:off x="5253623" y="5539573"/>
            <a:ext cx="1788161" cy="646331"/>
          </a:xfrm>
          <a:prstGeom prst="rect">
            <a:avLst/>
          </a:prstGeom>
        </p:spPr>
        <p:txBody>
          <a:bodyPr wrap="square">
            <a:spAutoFit/>
          </a:bodyPr>
          <a:lstStyle/>
          <a:p>
            <a:pPr algn="ctr"/>
            <a:r>
              <a:rPr lang="en-US" sz="900" dirty="0">
                <a:solidFill>
                  <a:schemeClr val="tx1">
                    <a:lumMod val="75000"/>
                  </a:schemeClr>
                </a:solidFill>
              </a:rPr>
              <a:t>(coming soon!!!)</a:t>
            </a:r>
          </a:p>
          <a:p>
            <a:pPr algn="ctr"/>
            <a:endParaRPr lang="en-US" sz="900" dirty="0">
              <a:solidFill>
                <a:schemeClr val="tx1">
                  <a:lumMod val="75000"/>
                </a:schemeClr>
              </a:solidFill>
            </a:endParaRPr>
          </a:p>
          <a:p>
            <a:pPr algn="ctr"/>
            <a:r>
              <a:rPr lang="en-US" sz="900" dirty="0">
                <a:solidFill>
                  <a:schemeClr val="tx1">
                    <a:lumMod val="75000"/>
                  </a:schemeClr>
                </a:solidFill>
              </a:rPr>
              <a:t>Flags, Pins, Bunting, Mugs</a:t>
            </a:r>
          </a:p>
          <a:p>
            <a:pPr algn="ctr"/>
            <a:r>
              <a:rPr lang="en-US" sz="900" dirty="0">
                <a:solidFill>
                  <a:schemeClr val="tx1">
                    <a:lumMod val="75000"/>
                  </a:schemeClr>
                </a:solidFill>
              </a:rPr>
              <a:t> T Shirts, Bandanas and more!</a:t>
            </a:r>
            <a:endParaRPr lang="ru-RU" sz="900" dirty="0">
              <a:solidFill>
                <a:schemeClr val="tx1">
                  <a:lumMod val="75000"/>
                </a:schemeClr>
              </a:solidFill>
            </a:endParaRPr>
          </a:p>
        </p:txBody>
      </p:sp>
      <p:sp>
        <p:nvSpPr>
          <p:cNvPr id="35" name="Rectangle 34">
            <a:extLst>
              <a:ext uri="{FF2B5EF4-FFF2-40B4-BE49-F238E27FC236}">
                <a16:creationId xmlns:a16="http://schemas.microsoft.com/office/drawing/2014/main" id="{06859D52-63C1-4EAB-97DD-457971E74B95}"/>
              </a:ext>
            </a:extLst>
          </p:cNvPr>
          <p:cNvSpPr/>
          <p:nvPr/>
        </p:nvSpPr>
        <p:spPr>
          <a:xfrm>
            <a:off x="971179" y="5996792"/>
            <a:ext cx="1788161" cy="369332"/>
          </a:xfrm>
          <a:prstGeom prst="rect">
            <a:avLst/>
          </a:prstGeom>
        </p:spPr>
        <p:txBody>
          <a:bodyPr wrap="square">
            <a:spAutoFit/>
          </a:bodyPr>
          <a:lstStyle/>
          <a:p>
            <a:pPr algn="ctr"/>
            <a:r>
              <a:rPr lang="en-US" sz="900" dirty="0"/>
              <a:t>Tag us so we can pick up your posts and share!</a:t>
            </a:r>
            <a:endParaRPr lang="ru-RU" sz="900" dirty="0"/>
          </a:p>
        </p:txBody>
      </p:sp>
      <p:pic>
        <p:nvPicPr>
          <p:cNvPr id="2" name="Picture 1">
            <a:hlinkClick r:id="rId2"/>
            <a:extLst>
              <a:ext uri="{FF2B5EF4-FFF2-40B4-BE49-F238E27FC236}">
                <a16:creationId xmlns:a16="http://schemas.microsoft.com/office/drawing/2014/main" id="{42F7FB90-A775-C942-23BF-DF0C8E91737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56576" y="3330506"/>
            <a:ext cx="1319373" cy="1251087"/>
          </a:xfrm>
          <a:prstGeom prst="rect">
            <a:avLst/>
          </a:prstGeom>
        </p:spPr>
      </p:pic>
      <p:sp>
        <p:nvSpPr>
          <p:cNvPr id="3" name="Rectangle 2">
            <a:extLst>
              <a:ext uri="{FF2B5EF4-FFF2-40B4-BE49-F238E27FC236}">
                <a16:creationId xmlns:a16="http://schemas.microsoft.com/office/drawing/2014/main" id="{94B6722A-B33C-F447-F849-8852235218C7}"/>
              </a:ext>
            </a:extLst>
          </p:cNvPr>
          <p:cNvSpPr>
            <a:spLocks noChangeArrowheads="1"/>
          </p:cNvSpPr>
          <p:nvPr/>
        </p:nvSpPr>
        <p:spPr bwMode="auto">
          <a:xfrm>
            <a:off x="6886135" y="856447"/>
            <a:ext cx="158889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ru-UA" sz="2000" b="1" dirty="0">
                <a:latin typeface="+mj-lt"/>
              </a:rPr>
              <a:t>SCHOOL KIT !</a:t>
            </a:r>
            <a:endParaRPr kumimoji="0" lang="ru-UA" altLang="ru-UA" sz="1200" b="0" i="0" u="none" strike="noStrike" cap="none" normalizeH="0" baseline="0" dirty="0">
              <a:ln>
                <a:noFill/>
              </a:ln>
              <a:effectLst/>
              <a:latin typeface="+mj-lt"/>
            </a:endParaRPr>
          </a:p>
        </p:txBody>
      </p:sp>
      <p:sp>
        <p:nvSpPr>
          <p:cNvPr id="4" name="Rectangle 3">
            <a:extLst>
              <a:ext uri="{FF2B5EF4-FFF2-40B4-BE49-F238E27FC236}">
                <a16:creationId xmlns:a16="http://schemas.microsoft.com/office/drawing/2014/main" id="{48C84C34-1C99-A567-C38A-7FBA3F9392C3}"/>
              </a:ext>
            </a:extLst>
          </p:cNvPr>
          <p:cNvSpPr/>
          <p:nvPr/>
        </p:nvSpPr>
        <p:spPr>
          <a:xfrm>
            <a:off x="6786496" y="1357315"/>
            <a:ext cx="1788161" cy="646331"/>
          </a:xfrm>
          <a:prstGeom prst="rect">
            <a:avLst/>
          </a:prstGeom>
        </p:spPr>
        <p:txBody>
          <a:bodyPr wrap="square">
            <a:spAutoFit/>
          </a:bodyPr>
          <a:lstStyle/>
          <a:p>
            <a:pPr algn="ctr"/>
            <a:r>
              <a:rPr lang="en-US" sz="900" dirty="0">
                <a:solidFill>
                  <a:schemeClr val="tx1">
                    <a:lumMod val="75000"/>
                  </a:schemeClr>
                </a:solidFill>
              </a:rPr>
              <a:t>For teachers and schools to help learn more about what South Asian Heritage could mean for you!</a:t>
            </a:r>
          </a:p>
        </p:txBody>
      </p:sp>
      <p:pic>
        <p:nvPicPr>
          <p:cNvPr id="5" name="Picture 4">
            <a:extLst>
              <a:ext uri="{FF2B5EF4-FFF2-40B4-BE49-F238E27FC236}">
                <a16:creationId xmlns:a16="http://schemas.microsoft.com/office/drawing/2014/main" id="{21E7859B-C55F-4795-D6DE-BE73B640844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56589" y="235346"/>
            <a:ext cx="2275845" cy="2158056"/>
          </a:xfrm>
          <a:prstGeom prst="rect">
            <a:avLst/>
          </a:prstGeom>
        </p:spPr>
      </p:pic>
      <p:sp>
        <p:nvSpPr>
          <p:cNvPr id="6" name="Rectangle 5">
            <a:extLst>
              <a:ext uri="{FF2B5EF4-FFF2-40B4-BE49-F238E27FC236}">
                <a16:creationId xmlns:a16="http://schemas.microsoft.com/office/drawing/2014/main" id="{FE5DF0BF-5372-3BAD-FE24-97A9A6AA4A46}"/>
              </a:ext>
            </a:extLst>
          </p:cNvPr>
          <p:cNvSpPr>
            <a:spLocks noChangeArrowheads="1"/>
          </p:cNvSpPr>
          <p:nvPr/>
        </p:nvSpPr>
        <p:spPr bwMode="auto">
          <a:xfrm>
            <a:off x="8931338" y="5000757"/>
            <a:ext cx="96180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ru-UA" sz="2000" b="1" i="0" u="none" strike="noStrike" cap="none" normalizeH="0" baseline="0" dirty="0">
                <a:ln>
                  <a:noFill/>
                </a:ln>
                <a:effectLst/>
                <a:latin typeface="+mj-lt"/>
              </a:rPr>
              <a:t>Events !</a:t>
            </a:r>
            <a:endParaRPr kumimoji="0" lang="ru-UA" altLang="ru-UA" sz="1200" b="0" i="0" u="none" strike="noStrike" cap="none" normalizeH="0" baseline="0" dirty="0">
              <a:ln>
                <a:noFill/>
              </a:ln>
              <a:effectLst/>
              <a:latin typeface="+mj-lt"/>
            </a:endParaRPr>
          </a:p>
        </p:txBody>
      </p:sp>
      <p:sp>
        <p:nvSpPr>
          <p:cNvPr id="13" name="Rectangle 12">
            <a:extLst>
              <a:ext uri="{FF2B5EF4-FFF2-40B4-BE49-F238E27FC236}">
                <a16:creationId xmlns:a16="http://schemas.microsoft.com/office/drawing/2014/main" id="{7F5430AC-1266-9B0C-03E6-CD06D9E25F1D}"/>
              </a:ext>
            </a:extLst>
          </p:cNvPr>
          <p:cNvSpPr/>
          <p:nvPr/>
        </p:nvSpPr>
        <p:spPr>
          <a:xfrm>
            <a:off x="8518154" y="5492884"/>
            <a:ext cx="1788161" cy="507831"/>
          </a:xfrm>
          <a:prstGeom prst="rect">
            <a:avLst/>
          </a:prstGeom>
        </p:spPr>
        <p:txBody>
          <a:bodyPr wrap="square">
            <a:spAutoFit/>
          </a:bodyPr>
          <a:lstStyle/>
          <a:p>
            <a:pPr algn="ctr"/>
            <a:r>
              <a:rPr lang="en-US" sz="900" dirty="0">
                <a:solidFill>
                  <a:schemeClr val="tx1">
                    <a:lumMod val="75000"/>
                  </a:schemeClr>
                </a:solidFill>
              </a:rPr>
              <a:t>So you have an event you want to share, upload it now to our site and let us know about it!</a:t>
            </a:r>
            <a:endParaRPr lang="ru-RU" sz="900" dirty="0">
              <a:solidFill>
                <a:schemeClr val="tx1">
                  <a:lumMod val="75000"/>
                </a:schemeClr>
              </a:solidFill>
            </a:endParaRPr>
          </a:p>
        </p:txBody>
      </p:sp>
      <p:pic>
        <p:nvPicPr>
          <p:cNvPr id="15" name="Picture 14">
            <a:extLst>
              <a:ext uri="{FF2B5EF4-FFF2-40B4-BE49-F238E27FC236}">
                <a16:creationId xmlns:a16="http://schemas.microsoft.com/office/drawing/2014/main" id="{CA73DA1F-B8D5-EA86-9196-6A09363D8B7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9155968">
            <a:off x="4636340" y="3245319"/>
            <a:ext cx="2237276" cy="1185240"/>
          </a:xfrm>
          <a:prstGeom prst="rect">
            <a:avLst/>
          </a:prstGeom>
        </p:spPr>
      </p:pic>
      <p:pic>
        <p:nvPicPr>
          <p:cNvPr id="16" name="Picture 15">
            <a:extLst>
              <a:ext uri="{FF2B5EF4-FFF2-40B4-BE49-F238E27FC236}">
                <a16:creationId xmlns:a16="http://schemas.microsoft.com/office/drawing/2014/main" id="{C71350EF-0950-D0DE-B7D2-676F21AF2B47}"/>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009891" y="3926782"/>
            <a:ext cx="661750" cy="686350"/>
          </a:xfrm>
          <a:prstGeom prst="rect">
            <a:avLst/>
          </a:prstGeom>
        </p:spPr>
      </p:pic>
      <p:pic>
        <p:nvPicPr>
          <p:cNvPr id="17" name="Picture 16">
            <a:extLst>
              <a:ext uri="{FF2B5EF4-FFF2-40B4-BE49-F238E27FC236}">
                <a16:creationId xmlns:a16="http://schemas.microsoft.com/office/drawing/2014/main" id="{7BBB736C-4D14-F132-2EC2-FC24814BA46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158341" y="2355770"/>
            <a:ext cx="1021341" cy="1028954"/>
          </a:xfrm>
          <a:prstGeom prst="rect">
            <a:avLst/>
          </a:prstGeom>
        </p:spPr>
      </p:pic>
      <p:pic>
        <p:nvPicPr>
          <p:cNvPr id="20" name="Picture 19">
            <a:extLst>
              <a:ext uri="{FF2B5EF4-FFF2-40B4-BE49-F238E27FC236}">
                <a16:creationId xmlns:a16="http://schemas.microsoft.com/office/drawing/2014/main" id="{78DADF33-A9D9-289D-1DEE-5F1D316BCE6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810767" y="2099533"/>
            <a:ext cx="1469035" cy="1541428"/>
          </a:xfrm>
          <a:prstGeom prst="rect">
            <a:avLst/>
          </a:prstGeom>
        </p:spPr>
      </p:pic>
      <p:pic>
        <p:nvPicPr>
          <p:cNvPr id="28" name="Picture 27">
            <a:extLst>
              <a:ext uri="{FF2B5EF4-FFF2-40B4-BE49-F238E27FC236}">
                <a16:creationId xmlns:a16="http://schemas.microsoft.com/office/drawing/2014/main" id="{BEBB4D05-52BB-5148-8182-D8A1C0A70A4A}"/>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993644" y="2702053"/>
            <a:ext cx="2691431" cy="2039190"/>
          </a:xfrm>
          <a:prstGeom prst="rect">
            <a:avLst/>
          </a:prstGeom>
        </p:spPr>
      </p:pic>
      <p:sp>
        <p:nvSpPr>
          <p:cNvPr id="12" name="Rectangle 50">
            <a:extLst>
              <a:ext uri="{FF2B5EF4-FFF2-40B4-BE49-F238E27FC236}">
                <a16:creationId xmlns:a16="http://schemas.microsoft.com/office/drawing/2014/main" id="{DFC309EF-0CB1-42F0-F290-97E2CE4EBA5E}"/>
              </a:ext>
            </a:extLst>
          </p:cNvPr>
          <p:cNvSpPr>
            <a:spLocks noChangeArrowheads="1"/>
          </p:cNvSpPr>
          <p:nvPr/>
        </p:nvSpPr>
        <p:spPr bwMode="auto">
          <a:xfrm rot="19741182">
            <a:off x="217321" y="1389063"/>
            <a:ext cx="2660985"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ru-RU" sz="4400" b="1" i="0" u="none" strike="noStrike" cap="none" normalizeH="0" baseline="0" dirty="0">
                <a:ln>
                  <a:noFill/>
                </a:ln>
                <a:effectLst/>
                <a:latin typeface="+mj-lt"/>
              </a:rPr>
              <a:t>Resources</a:t>
            </a:r>
            <a:endParaRPr kumimoji="0" lang="ru-RU" altLang="ru-RU" sz="4400" b="0" i="0" u="none" strike="noStrike" cap="none" normalizeH="0" baseline="0" dirty="0">
              <a:ln>
                <a:noFill/>
              </a:ln>
              <a:effectLst/>
              <a:latin typeface="+mj-lt"/>
            </a:endParaRPr>
          </a:p>
        </p:txBody>
      </p:sp>
      <p:sp>
        <p:nvSpPr>
          <p:cNvPr id="14" name="Freeform 51">
            <a:extLst>
              <a:ext uri="{FF2B5EF4-FFF2-40B4-BE49-F238E27FC236}">
                <a16:creationId xmlns:a16="http://schemas.microsoft.com/office/drawing/2014/main" id="{ABA7A350-DCFA-E0A9-DE61-5C8CDB1A4DDE}"/>
              </a:ext>
            </a:extLst>
          </p:cNvPr>
          <p:cNvSpPr>
            <a:spLocks/>
          </p:cNvSpPr>
          <p:nvPr/>
        </p:nvSpPr>
        <p:spPr bwMode="auto">
          <a:xfrm rot="19741182">
            <a:off x="564325" y="2125806"/>
            <a:ext cx="2113723" cy="139148"/>
          </a:xfrm>
          <a:custGeom>
            <a:avLst/>
            <a:gdLst>
              <a:gd name="T0" fmla="*/ 0 w 871"/>
              <a:gd name="T1" fmla="*/ 25 h 25"/>
              <a:gd name="T2" fmla="*/ 871 w 871"/>
              <a:gd name="T3" fmla="*/ 3 h 25"/>
            </a:gdLst>
            <a:ahLst/>
            <a:cxnLst>
              <a:cxn ang="0">
                <a:pos x="T0" y="T1"/>
              </a:cxn>
              <a:cxn ang="0">
                <a:pos x="T2" y="T3"/>
              </a:cxn>
            </a:cxnLst>
            <a:rect l="0" t="0" r="r" b="b"/>
            <a:pathLst>
              <a:path w="871" h="25">
                <a:moveTo>
                  <a:pt x="0" y="25"/>
                </a:moveTo>
                <a:cubicBezTo>
                  <a:pt x="290" y="7"/>
                  <a:pt x="580" y="0"/>
                  <a:pt x="871" y="3"/>
                </a:cubicBezTo>
              </a:path>
            </a:pathLst>
          </a:custGeom>
          <a:noFill/>
          <a:ln w="14288"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grpSp>
        <p:nvGrpSpPr>
          <p:cNvPr id="18" name="Group 17">
            <a:extLst>
              <a:ext uri="{FF2B5EF4-FFF2-40B4-BE49-F238E27FC236}">
                <a16:creationId xmlns:a16="http://schemas.microsoft.com/office/drawing/2014/main" id="{A9309109-2BDF-C593-40DD-29885DF7113A}"/>
              </a:ext>
            </a:extLst>
          </p:cNvPr>
          <p:cNvGrpSpPr/>
          <p:nvPr/>
        </p:nvGrpSpPr>
        <p:grpSpPr>
          <a:xfrm>
            <a:off x="444923" y="398090"/>
            <a:ext cx="1052512" cy="1041400"/>
            <a:chOff x="995978" y="800817"/>
            <a:chExt cx="1052512" cy="1041400"/>
          </a:xfrm>
        </p:grpSpPr>
        <p:sp>
          <p:nvSpPr>
            <p:cNvPr id="21" name="Freeform 28">
              <a:extLst>
                <a:ext uri="{FF2B5EF4-FFF2-40B4-BE49-F238E27FC236}">
                  <a16:creationId xmlns:a16="http://schemas.microsoft.com/office/drawing/2014/main" id="{3340981E-3366-B3A3-28AF-12BD1FCC9FB4}"/>
                </a:ext>
              </a:extLst>
            </p:cNvPr>
            <p:cNvSpPr>
              <a:spLocks/>
            </p:cNvSpPr>
            <p:nvPr/>
          </p:nvSpPr>
          <p:spPr bwMode="auto">
            <a:xfrm>
              <a:off x="995978" y="800817"/>
              <a:ext cx="1052512" cy="1041400"/>
            </a:xfrm>
            <a:custGeom>
              <a:avLst/>
              <a:gdLst>
                <a:gd name="T0" fmla="*/ 46 w 276"/>
                <a:gd name="T1" fmla="*/ 232 h 273"/>
                <a:gd name="T2" fmla="*/ 132 w 276"/>
                <a:gd name="T3" fmla="*/ 270 h 273"/>
                <a:gd name="T4" fmla="*/ 206 w 276"/>
                <a:gd name="T5" fmla="*/ 257 h 273"/>
                <a:gd name="T6" fmla="*/ 273 w 276"/>
                <a:gd name="T7" fmla="*/ 137 h 273"/>
                <a:gd name="T8" fmla="*/ 212 w 276"/>
                <a:gd name="T9" fmla="*/ 28 h 273"/>
                <a:gd name="T10" fmla="*/ 87 w 276"/>
                <a:gd name="T11" fmla="*/ 17 h 273"/>
                <a:gd name="T12" fmla="*/ 8 w 276"/>
                <a:gd name="T13" fmla="*/ 114 h 273"/>
                <a:gd name="T14" fmla="*/ 46 w 276"/>
                <a:gd name="T15" fmla="*/ 232 h 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6" h="273">
                  <a:moveTo>
                    <a:pt x="46" y="232"/>
                  </a:moveTo>
                  <a:cubicBezTo>
                    <a:pt x="69" y="255"/>
                    <a:pt x="100" y="268"/>
                    <a:pt x="132" y="270"/>
                  </a:cubicBezTo>
                  <a:cubicBezTo>
                    <a:pt x="157" y="273"/>
                    <a:pt x="183" y="268"/>
                    <a:pt x="206" y="257"/>
                  </a:cubicBezTo>
                  <a:cubicBezTo>
                    <a:pt x="249" y="235"/>
                    <a:pt x="276" y="185"/>
                    <a:pt x="273" y="137"/>
                  </a:cubicBezTo>
                  <a:cubicBezTo>
                    <a:pt x="272" y="93"/>
                    <a:pt x="248" y="52"/>
                    <a:pt x="212" y="28"/>
                  </a:cubicBezTo>
                  <a:cubicBezTo>
                    <a:pt x="175" y="5"/>
                    <a:pt x="127" y="0"/>
                    <a:pt x="87" y="17"/>
                  </a:cubicBezTo>
                  <a:cubicBezTo>
                    <a:pt x="47" y="34"/>
                    <a:pt x="17" y="71"/>
                    <a:pt x="8" y="114"/>
                  </a:cubicBezTo>
                  <a:cubicBezTo>
                    <a:pt x="0" y="156"/>
                    <a:pt x="15" y="202"/>
                    <a:pt x="46" y="232"/>
                  </a:cubicBezTo>
                  <a:close/>
                </a:path>
              </a:pathLst>
            </a:custGeom>
            <a:noFill/>
            <a:ln w="30163" cap="flat">
              <a:solidFill>
                <a:schemeClr val="tx1">
                  <a:lumMod val="7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2" name="Rectangle 7">
              <a:extLst>
                <a:ext uri="{FF2B5EF4-FFF2-40B4-BE49-F238E27FC236}">
                  <a16:creationId xmlns:a16="http://schemas.microsoft.com/office/drawing/2014/main" id="{2698817D-C997-0A42-9E1D-FF99221C265B}"/>
                </a:ext>
              </a:extLst>
            </p:cNvPr>
            <p:cNvSpPr>
              <a:spLocks noChangeArrowheads="1"/>
            </p:cNvSpPr>
            <p:nvPr/>
          </p:nvSpPr>
          <p:spPr bwMode="auto">
            <a:xfrm>
              <a:off x="1192015" y="975820"/>
              <a:ext cx="660437"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4400" b="1" i="0" u="none" strike="noStrike" cap="none" normalizeH="0" baseline="0" dirty="0">
                  <a:ln>
                    <a:noFill/>
                  </a:ln>
                  <a:effectLst/>
                  <a:latin typeface="+mj-lt"/>
                </a:rPr>
                <a:t>0</a:t>
              </a:r>
              <a:r>
                <a:rPr kumimoji="0" lang="en-GB" altLang="ru-RU" sz="4400" b="1" i="0" u="none" strike="noStrike" cap="none" normalizeH="0" baseline="0" dirty="0">
                  <a:ln>
                    <a:noFill/>
                  </a:ln>
                  <a:effectLst/>
                  <a:latin typeface="+mj-lt"/>
                </a:rPr>
                <a:t>4</a:t>
              </a:r>
              <a:endParaRPr kumimoji="0" lang="ru-RU" altLang="ru-RU" sz="1000" b="0" i="0" u="none" strike="noStrike" cap="none" normalizeH="0" baseline="0" dirty="0">
                <a:ln>
                  <a:noFill/>
                </a:ln>
                <a:effectLst/>
                <a:latin typeface="+mj-lt"/>
              </a:endParaRPr>
            </a:p>
          </p:txBody>
        </p:sp>
      </p:grpSp>
    </p:spTree>
    <p:extLst>
      <p:ext uri="{BB962C8B-B14F-4D97-AF65-F5344CB8AC3E}">
        <p14:creationId xmlns:p14="http://schemas.microsoft.com/office/powerpoint/2010/main" val="2615322166"/>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14:presetBounceEnd="67000">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14:bounceEnd="67000">
                                          <p:cBhvr additive="base">
                                            <p:cTn id="7" dur="1000" fill="hold"/>
                                            <p:tgtEl>
                                              <p:spTgt spid="7"/>
                                            </p:tgtEl>
                                            <p:attrNameLst>
                                              <p:attrName>ppt_x</p:attrName>
                                            </p:attrNameLst>
                                          </p:cBhvr>
                                          <p:tavLst>
                                            <p:tav tm="0">
                                              <p:val>
                                                <p:strVal val="#ppt_x"/>
                                              </p:val>
                                            </p:tav>
                                            <p:tav tm="100000">
                                              <p:val>
                                                <p:strVal val="#ppt_x"/>
                                              </p:val>
                                            </p:tav>
                                          </p:tavLst>
                                        </p:anim>
                                        <p:anim calcmode="lin" valueType="num" p14:bounceEnd="67000">
                                          <p:cBhvr additive="base">
                                            <p:cTn id="8" dur="10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1" fill="hold" grpId="0" nodeType="withEffect" p14:presetBounceEnd="67000">
                                      <p:stCondLst>
                                        <p:cond delay="250"/>
                                      </p:stCondLst>
                                      <p:childTnLst>
                                        <p:set>
                                          <p:cBhvr>
                                            <p:cTn id="10" dur="1" fill="hold">
                                              <p:stCondLst>
                                                <p:cond delay="0"/>
                                              </p:stCondLst>
                                            </p:cTn>
                                            <p:tgtEl>
                                              <p:spTgt spid="8"/>
                                            </p:tgtEl>
                                            <p:attrNameLst>
                                              <p:attrName>style.visibility</p:attrName>
                                            </p:attrNameLst>
                                          </p:cBhvr>
                                          <p:to>
                                            <p:strVal val="visible"/>
                                          </p:to>
                                        </p:set>
                                        <p:anim calcmode="lin" valueType="num" p14:bounceEnd="67000">
                                          <p:cBhvr additive="base">
                                            <p:cTn id="11" dur="1000" fill="hold"/>
                                            <p:tgtEl>
                                              <p:spTgt spid="8"/>
                                            </p:tgtEl>
                                            <p:attrNameLst>
                                              <p:attrName>ppt_x</p:attrName>
                                            </p:attrNameLst>
                                          </p:cBhvr>
                                          <p:tavLst>
                                            <p:tav tm="0">
                                              <p:val>
                                                <p:strVal val="#ppt_x"/>
                                              </p:val>
                                            </p:tav>
                                            <p:tav tm="100000">
                                              <p:val>
                                                <p:strVal val="#ppt_x"/>
                                              </p:val>
                                            </p:tav>
                                          </p:tavLst>
                                        </p:anim>
                                        <p:anim calcmode="lin" valueType="num" p14:bounceEnd="67000">
                                          <p:cBhvr additive="base">
                                            <p:cTn id="12" dur="1000" fill="hold"/>
                                            <p:tgtEl>
                                              <p:spTgt spid="8"/>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14:presetBounceEnd="67000">
                                      <p:stCondLst>
                                        <p:cond delay="500"/>
                                      </p:stCondLst>
                                      <p:childTnLst>
                                        <p:set>
                                          <p:cBhvr>
                                            <p:cTn id="14" dur="1" fill="hold">
                                              <p:stCondLst>
                                                <p:cond delay="0"/>
                                              </p:stCondLst>
                                            </p:cTn>
                                            <p:tgtEl>
                                              <p:spTgt spid="9"/>
                                            </p:tgtEl>
                                            <p:attrNameLst>
                                              <p:attrName>style.visibility</p:attrName>
                                            </p:attrNameLst>
                                          </p:cBhvr>
                                          <p:to>
                                            <p:strVal val="visible"/>
                                          </p:to>
                                        </p:set>
                                        <p:anim calcmode="lin" valueType="num" p14:bounceEnd="67000">
                                          <p:cBhvr additive="base">
                                            <p:cTn id="15" dur="1000" fill="hold"/>
                                            <p:tgtEl>
                                              <p:spTgt spid="9"/>
                                            </p:tgtEl>
                                            <p:attrNameLst>
                                              <p:attrName>ppt_x</p:attrName>
                                            </p:attrNameLst>
                                          </p:cBhvr>
                                          <p:tavLst>
                                            <p:tav tm="0">
                                              <p:val>
                                                <p:strVal val="#ppt_x"/>
                                              </p:val>
                                            </p:tav>
                                            <p:tav tm="100000">
                                              <p:val>
                                                <p:strVal val="#ppt_x"/>
                                              </p:val>
                                            </p:tav>
                                          </p:tavLst>
                                        </p:anim>
                                        <p:anim calcmode="lin" valueType="num" p14:bounceEnd="67000">
                                          <p:cBhvr additive="base">
                                            <p:cTn id="16" dur="1000" fill="hold"/>
                                            <p:tgtEl>
                                              <p:spTgt spid="9"/>
                                            </p:tgtEl>
                                            <p:attrNameLst>
                                              <p:attrName>ppt_y</p:attrName>
                                            </p:attrNameLst>
                                          </p:cBhvr>
                                          <p:tavLst>
                                            <p:tav tm="0">
                                              <p:val>
                                                <p:strVal val="1+#ppt_h/2"/>
                                              </p:val>
                                            </p:tav>
                                            <p:tav tm="100000">
                                              <p:val>
                                                <p:strVal val="#ppt_y"/>
                                              </p:val>
                                            </p:tav>
                                          </p:tavLst>
                                        </p:anim>
                                      </p:childTnLst>
                                    </p:cTn>
                                  </p:par>
                                  <p:par>
                                    <p:cTn id="17" presetID="2" presetClass="entr" presetSubtype="1" fill="hold" grpId="0" nodeType="withEffect" p14:presetBounceEnd="67000">
                                      <p:stCondLst>
                                        <p:cond delay="750"/>
                                      </p:stCondLst>
                                      <p:childTnLst>
                                        <p:set>
                                          <p:cBhvr>
                                            <p:cTn id="18" dur="1" fill="hold">
                                              <p:stCondLst>
                                                <p:cond delay="0"/>
                                              </p:stCondLst>
                                            </p:cTn>
                                            <p:tgtEl>
                                              <p:spTgt spid="10"/>
                                            </p:tgtEl>
                                            <p:attrNameLst>
                                              <p:attrName>style.visibility</p:attrName>
                                            </p:attrNameLst>
                                          </p:cBhvr>
                                          <p:to>
                                            <p:strVal val="visible"/>
                                          </p:to>
                                        </p:set>
                                        <p:anim calcmode="lin" valueType="num" p14:bounceEnd="67000">
                                          <p:cBhvr additive="base">
                                            <p:cTn id="19" dur="1000" fill="hold"/>
                                            <p:tgtEl>
                                              <p:spTgt spid="10"/>
                                            </p:tgtEl>
                                            <p:attrNameLst>
                                              <p:attrName>ppt_x</p:attrName>
                                            </p:attrNameLst>
                                          </p:cBhvr>
                                          <p:tavLst>
                                            <p:tav tm="0">
                                              <p:val>
                                                <p:strVal val="#ppt_x"/>
                                              </p:val>
                                            </p:tav>
                                            <p:tav tm="100000">
                                              <p:val>
                                                <p:strVal val="#ppt_x"/>
                                              </p:val>
                                            </p:tav>
                                          </p:tavLst>
                                        </p:anim>
                                        <p:anim calcmode="lin" valueType="num" p14:bounceEnd="67000">
                                          <p:cBhvr additive="base">
                                            <p:cTn id="20" dur="1000" fill="hold"/>
                                            <p:tgtEl>
                                              <p:spTgt spid="10"/>
                                            </p:tgtEl>
                                            <p:attrNameLst>
                                              <p:attrName>ppt_y</p:attrName>
                                            </p:attrNameLst>
                                          </p:cBhvr>
                                          <p:tavLst>
                                            <p:tav tm="0">
                                              <p:val>
                                                <p:strVal val="0-#ppt_h/2"/>
                                              </p:val>
                                            </p:tav>
                                            <p:tav tm="100000">
                                              <p:val>
                                                <p:strVal val="#ppt_y"/>
                                              </p:val>
                                            </p:tav>
                                          </p:tavLst>
                                        </p:anim>
                                      </p:childTnLst>
                                    </p:cTn>
                                  </p:par>
                                  <p:par>
                                    <p:cTn id="21" presetID="2" presetClass="entr" presetSubtype="4" fill="hold" grpId="0" nodeType="withEffect" p14:presetBounceEnd="67000">
                                      <p:stCondLst>
                                        <p:cond delay="1000"/>
                                      </p:stCondLst>
                                      <p:childTnLst>
                                        <p:set>
                                          <p:cBhvr>
                                            <p:cTn id="22" dur="1" fill="hold">
                                              <p:stCondLst>
                                                <p:cond delay="0"/>
                                              </p:stCondLst>
                                            </p:cTn>
                                            <p:tgtEl>
                                              <p:spTgt spid="11"/>
                                            </p:tgtEl>
                                            <p:attrNameLst>
                                              <p:attrName>style.visibility</p:attrName>
                                            </p:attrNameLst>
                                          </p:cBhvr>
                                          <p:to>
                                            <p:strVal val="visible"/>
                                          </p:to>
                                        </p:set>
                                        <p:anim calcmode="lin" valueType="num" p14:bounceEnd="67000">
                                          <p:cBhvr additive="base">
                                            <p:cTn id="23" dur="1000" fill="hold"/>
                                            <p:tgtEl>
                                              <p:spTgt spid="11"/>
                                            </p:tgtEl>
                                            <p:attrNameLst>
                                              <p:attrName>ppt_x</p:attrName>
                                            </p:attrNameLst>
                                          </p:cBhvr>
                                          <p:tavLst>
                                            <p:tav tm="0">
                                              <p:val>
                                                <p:strVal val="#ppt_x"/>
                                              </p:val>
                                            </p:tav>
                                            <p:tav tm="100000">
                                              <p:val>
                                                <p:strVal val="#ppt_x"/>
                                              </p:val>
                                            </p:tav>
                                          </p:tavLst>
                                        </p:anim>
                                        <p:anim calcmode="lin" valueType="num" p14:bounceEnd="67000">
                                          <p:cBhvr additive="base">
                                            <p:cTn id="24" dur="1000" fill="hold"/>
                                            <p:tgtEl>
                                              <p:spTgt spid="11"/>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14:presetBounceEnd="67000">
                                      <p:stCondLst>
                                        <p:cond delay="250"/>
                                      </p:stCondLst>
                                      <p:childTnLst>
                                        <p:set>
                                          <p:cBhvr>
                                            <p:cTn id="26" dur="1" fill="hold">
                                              <p:stCondLst>
                                                <p:cond delay="0"/>
                                              </p:stCondLst>
                                            </p:cTn>
                                            <p:tgtEl>
                                              <p:spTgt spid="31"/>
                                            </p:tgtEl>
                                            <p:attrNameLst>
                                              <p:attrName>style.visibility</p:attrName>
                                            </p:attrNameLst>
                                          </p:cBhvr>
                                          <p:to>
                                            <p:strVal val="visible"/>
                                          </p:to>
                                        </p:set>
                                        <p:anim calcmode="lin" valueType="num" p14:bounceEnd="67000">
                                          <p:cBhvr additive="base">
                                            <p:cTn id="27" dur="1000" fill="hold"/>
                                            <p:tgtEl>
                                              <p:spTgt spid="31"/>
                                            </p:tgtEl>
                                            <p:attrNameLst>
                                              <p:attrName>ppt_x</p:attrName>
                                            </p:attrNameLst>
                                          </p:cBhvr>
                                          <p:tavLst>
                                            <p:tav tm="0">
                                              <p:val>
                                                <p:strVal val="#ppt_x"/>
                                              </p:val>
                                            </p:tav>
                                            <p:tav tm="100000">
                                              <p:val>
                                                <p:strVal val="#ppt_x"/>
                                              </p:val>
                                            </p:tav>
                                          </p:tavLst>
                                        </p:anim>
                                        <p:anim calcmode="lin" valueType="num" p14:bounceEnd="67000">
                                          <p:cBhvr additive="base">
                                            <p:cTn id="28" dur="1000" fill="hold"/>
                                            <p:tgtEl>
                                              <p:spTgt spid="3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14:presetBounceEnd="67000">
                                      <p:stCondLst>
                                        <p:cond delay="250"/>
                                      </p:stCondLst>
                                      <p:childTnLst>
                                        <p:set>
                                          <p:cBhvr>
                                            <p:cTn id="30" dur="1" fill="hold">
                                              <p:stCondLst>
                                                <p:cond delay="0"/>
                                              </p:stCondLst>
                                            </p:cTn>
                                            <p:tgtEl>
                                              <p:spTgt spid="32"/>
                                            </p:tgtEl>
                                            <p:attrNameLst>
                                              <p:attrName>style.visibility</p:attrName>
                                            </p:attrNameLst>
                                          </p:cBhvr>
                                          <p:to>
                                            <p:strVal val="visible"/>
                                          </p:to>
                                        </p:set>
                                        <p:anim calcmode="lin" valueType="num" p14:bounceEnd="67000">
                                          <p:cBhvr additive="base">
                                            <p:cTn id="31" dur="1000" fill="hold"/>
                                            <p:tgtEl>
                                              <p:spTgt spid="32"/>
                                            </p:tgtEl>
                                            <p:attrNameLst>
                                              <p:attrName>ppt_x</p:attrName>
                                            </p:attrNameLst>
                                          </p:cBhvr>
                                          <p:tavLst>
                                            <p:tav tm="0">
                                              <p:val>
                                                <p:strVal val="#ppt_x"/>
                                              </p:val>
                                            </p:tav>
                                            <p:tav tm="100000">
                                              <p:val>
                                                <p:strVal val="#ppt_x"/>
                                              </p:val>
                                            </p:tav>
                                          </p:tavLst>
                                        </p:anim>
                                        <p:anim calcmode="lin" valueType="num" p14:bounceEnd="67000">
                                          <p:cBhvr additive="base">
                                            <p:cTn id="32" dur="1000" fill="hold"/>
                                            <p:tgtEl>
                                              <p:spTgt spid="32"/>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14:presetBounceEnd="67000">
                                      <p:stCondLst>
                                        <p:cond delay="750"/>
                                      </p:stCondLst>
                                      <p:childTnLst>
                                        <p:set>
                                          <p:cBhvr>
                                            <p:cTn id="34" dur="1" fill="hold">
                                              <p:stCondLst>
                                                <p:cond delay="0"/>
                                              </p:stCondLst>
                                            </p:cTn>
                                            <p:tgtEl>
                                              <p:spTgt spid="30"/>
                                            </p:tgtEl>
                                            <p:attrNameLst>
                                              <p:attrName>style.visibility</p:attrName>
                                            </p:attrNameLst>
                                          </p:cBhvr>
                                          <p:to>
                                            <p:strVal val="visible"/>
                                          </p:to>
                                        </p:set>
                                        <p:anim calcmode="lin" valueType="num" p14:bounceEnd="67000">
                                          <p:cBhvr additive="base">
                                            <p:cTn id="35" dur="1000" fill="hold"/>
                                            <p:tgtEl>
                                              <p:spTgt spid="30"/>
                                            </p:tgtEl>
                                            <p:attrNameLst>
                                              <p:attrName>ppt_x</p:attrName>
                                            </p:attrNameLst>
                                          </p:cBhvr>
                                          <p:tavLst>
                                            <p:tav tm="0">
                                              <p:val>
                                                <p:strVal val="#ppt_x"/>
                                              </p:val>
                                            </p:tav>
                                            <p:tav tm="100000">
                                              <p:val>
                                                <p:strVal val="#ppt_x"/>
                                              </p:val>
                                            </p:tav>
                                          </p:tavLst>
                                        </p:anim>
                                        <p:anim calcmode="lin" valueType="num" p14:bounceEnd="67000">
                                          <p:cBhvr additive="base">
                                            <p:cTn id="36" dur="1000" fill="hold"/>
                                            <p:tgtEl>
                                              <p:spTgt spid="30"/>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14:presetBounceEnd="67000">
                                      <p:stCondLst>
                                        <p:cond delay="750"/>
                                      </p:stCondLst>
                                      <p:childTnLst>
                                        <p:set>
                                          <p:cBhvr>
                                            <p:cTn id="38" dur="1" fill="hold">
                                              <p:stCondLst>
                                                <p:cond delay="0"/>
                                              </p:stCondLst>
                                            </p:cTn>
                                            <p:tgtEl>
                                              <p:spTgt spid="33"/>
                                            </p:tgtEl>
                                            <p:attrNameLst>
                                              <p:attrName>style.visibility</p:attrName>
                                            </p:attrNameLst>
                                          </p:cBhvr>
                                          <p:to>
                                            <p:strVal val="visible"/>
                                          </p:to>
                                        </p:set>
                                        <p:anim calcmode="lin" valueType="num" p14:bounceEnd="67000">
                                          <p:cBhvr additive="base">
                                            <p:cTn id="39" dur="1000" fill="hold"/>
                                            <p:tgtEl>
                                              <p:spTgt spid="33"/>
                                            </p:tgtEl>
                                            <p:attrNameLst>
                                              <p:attrName>ppt_x</p:attrName>
                                            </p:attrNameLst>
                                          </p:cBhvr>
                                          <p:tavLst>
                                            <p:tav tm="0">
                                              <p:val>
                                                <p:strVal val="#ppt_x"/>
                                              </p:val>
                                            </p:tav>
                                            <p:tav tm="100000">
                                              <p:val>
                                                <p:strVal val="#ppt_x"/>
                                              </p:val>
                                            </p:tav>
                                          </p:tavLst>
                                        </p:anim>
                                        <p:anim calcmode="lin" valueType="num" p14:bounceEnd="67000">
                                          <p:cBhvr additive="base">
                                            <p:cTn id="40" dur="1000" fill="hold"/>
                                            <p:tgtEl>
                                              <p:spTgt spid="33"/>
                                            </p:tgtEl>
                                            <p:attrNameLst>
                                              <p:attrName>ppt_y</p:attrName>
                                            </p:attrNameLst>
                                          </p:cBhvr>
                                          <p:tavLst>
                                            <p:tav tm="0">
                                              <p:val>
                                                <p:strVal val="1+#ppt_h/2"/>
                                              </p:val>
                                            </p:tav>
                                            <p:tav tm="100000">
                                              <p:val>
                                                <p:strVal val="#ppt_y"/>
                                              </p:val>
                                            </p:tav>
                                          </p:tavLst>
                                        </p:anim>
                                      </p:childTnLst>
                                    </p:cTn>
                                  </p:par>
                                  <p:par>
                                    <p:cTn id="41" presetID="2" presetClass="entr" presetSubtype="1" fill="hold" grpId="0" nodeType="withEffect" p14:presetBounceEnd="67000">
                                      <p:stCondLst>
                                        <p:cond delay="1000"/>
                                      </p:stCondLst>
                                      <p:childTnLst>
                                        <p:set>
                                          <p:cBhvr>
                                            <p:cTn id="42" dur="1" fill="hold">
                                              <p:stCondLst>
                                                <p:cond delay="0"/>
                                              </p:stCondLst>
                                            </p:cTn>
                                            <p:tgtEl>
                                              <p:spTgt spid="19"/>
                                            </p:tgtEl>
                                            <p:attrNameLst>
                                              <p:attrName>style.visibility</p:attrName>
                                            </p:attrNameLst>
                                          </p:cBhvr>
                                          <p:to>
                                            <p:strVal val="visible"/>
                                          </p:to>
                                        </p:set>
                                        <p:anim calcmode="lin" valueType="num" p14:bounceEnd="67000">
                                          <p:cBhvr additive="base">
                                            <p:cTn id="43" dur="1000" fill="hold"/>
                                            <p:tgtEl>
                                              <p:spTgt spid="19"/>
                                            </p:tgtEl>
                                            <p:attrNameLst>
                                              <p:attrName>ppt_x</p:attrName>
                                            </p:attrNameLst>
                                          </p:cBhvr>
                                          <p:tavLst>
                                            <p:tav tm="0">
                                              <p:val>
                                                <p:strVal val="#ppt_x"/>
                                              </p:val>
                                            </p:tav>
                                            <p:tav tm="100000">
                                              <p:val>
                                                <p:strVal val="#ppt_x"/>
                                              </p:val>
                                            </p:tav>
                                          </p:tavLst>
                                        </p:anim>
                                        <p:anim calcmode="lin" valueType="num" p14:bounceEnd="67000">
                                          <p:cBhvr additive="base">
                                            <p:cTn id="44" dur="1000" fill="hold"/>
                                            <p:tgtEl>
                                              <p:spTgt spid="19"/>
                                            </p:tgtEl>
                                            <p:attrNameLst>
                                              <p:attrName>ppt_y</p:attrName>
                                            </p:attrNameLst>
                                          </p:cBhvr>
                                          <p:tavLst>
                                            <p:tav tm="0">
                                              <p:val>
                                                <p:strVal val="0-#ppt_h/2"/>
                                              </p:val>
                                            </p:tav>
                                            <p:tav tm="100000">
                                              <p:val>
                                                <p:strVal val="#ppt_y"/>
                                              </p:val>
                                            </p:tav>
                                          </p:tavLst>
                                        </p:anim>
                                      </p:childTnLst>
                                    </p:cTn>
                                  </p:par>
                                  <p:par>
                                    <p:cTn id="45" presetID="2" presetClass="entr" presetSubtype="1" fill="hold" grpId="0" nodeType="withEffect" p14:presetBounceEnd="67000">
                                      <p:stCondLst>
                                        <p:cond delay="1000"/>
                                      </p:stCondLst>
                                      <p:childTnLst>
                                        <p:set>
                                          <p:cBhvr>
                                            <p:cTn id="46" dur="1" fill="hold">
                                              <p:stCondLst>
                                                <p:cond delay="0"/>
                                              </p:stCondLst>
                                            </p:cTn>
                                            <p:tgtEl>
                                              <p:spTgt spid="35"/>
                                            </p:tgtEl>
                                            <p:attrNameLst>
                                              <p:attrName>style.visibility</p:attrName>
                                            </p:attrNameLst>
                                          </p:cBhvr>
                                          <p:to>
                                            <p:strVal val="visible"/>
                                          </p:to>
                                        </p:set>
                                        <p:anim calcmode="lin" valueType="num" p14:bounceEnd="67000">
                                          <p:cBhvr additive="base">
                                            <p:cTn id="47" dur="1000" fill="hold"/>
                                            <p:tgtEl>
                                              <p:spTgt spid="35"/>
                                            </p:tgtEl>
                                            <p:attrNameLst>
                                              <p:attrName>ppt_x</p:attrName>
                                            </p:attrNameLst>
                                          </p:cBhvr>
                                          <p:tavLst>
                                            <p:tav tm="0">
                                              <p:val>
                                                <p:strVal val="#ppt_x"/>
                                              </p:val>
                                            </p:tav>
                                            <p:tav tm="100000">
                                              <p:val>
                                                <p:strVal val="#ppt_x"/>
                                              </p:val>
                                            </p:tav>
                                          </p:tavLst>
                                        </p:anim>
                                        <p:anim calcmode="lin" valueType="num" p14:bounceEnd="67000">
                                          <p:cBhvr additive="base">
                                            <p:cTn id="48" dur="1000" fill="hold"/>
                                            <p:tgtEl>
                                              <p:spTgt spid="35"/>
                                            </p:tgtEl>
                                            <p:attrNameLst>
                                              <p:attrName>ppt_y</p:attrName>
                                            </p:attrNameLst>
                                          </p:cBhvr>
                                          <p:tavLst>
                                            <p:tav tm="0">
                                              <p:val>
                                                <p:strVal val="0-#ppt_h/2"/>
                                              </p:val>
                                            </p:tav>
                                            <p:tav tm="100000">
                                              <p:val>
                                                <p:strVal val="#ppt_y"/>
                                              </p:val>
                                            </p:tav>
                                          </p:tavLst>
                                        </p:anim>
                                      </p:childTnLst>
                                    </p:cTn>
                                  </p:par>
                                  <p:par>
                                    <p:cTn id="49" presetID="2" presetClass="entr" presetSubtype="4" fill="hold" grpId="0" nodeType="withEffect" p14:presetBounceEnd="67000">
                                      <p:stCondLst>
                                        <p:cond delay="1250"/>
                                      </p:stCondLst>
                                      <p:childTnLst>
                                        <p:set>
                                          <p:cBhvr>
                                            <p:cTn id="50" dur="1" fill="hold">
                                              <p:stCondLst>
                                                <p:cond delay="0"/>
                                              </p:stCondLst>
                                            </p:cTn>
                                            <p:tgtEl>
                                              <p:spTgt spid="23"/>
                                            </p:tgtEl>
                                            <p:attrNameLst>
                                              <p:attrName>style.visibility</p:attrName>
                                            </p:attrNameLst>
                                          </p:cBhvr>
                                          <p:to>
                                            <p:strVal val="visible"/>
                                          </p:to>
                                        </p:set>
                                        <p:anim calcmode="lin" valueType="num" p14:bounceEnd="67000">
                                          <p:cBhvr additive="base">
                                            <p:cTn id="51" dur="1000" fill="hold"/>
                                            <p:tgtEl>
                                              <p:spTgt spid="23"/>
                                            </p:tgtEl>
                                            <p:attrNameLst>
                                              <p:attrName>ppt_x</p:attrName>
                                            </p:attrNameLst>
                                          </p:cBhvr>
                                          <p:tavLst>
                                            <p:tav tm="0">
                                              <p:val>
                                                <p:strVal val="#ppt_x"/>
                                              </p:val>
                                            </p:tav>
                                            <p:tav tm="100000">
                                              <p:val>
                                                <p:strVal val="#ppt_x"/>
                                              </p:val>
                                            </p:tav>
                                          </p:tavLst>
                                        </p:anim>
                                        <p:anim calcmode="lin" valueType="num" p14:bounceEnd="67000">
                                          <p:cBhvr additive="base">
                                            <p:cTn id="52" dur="1000" fill="hold"/>
                                            <p:tgtEl>
                                              <p:spTgt spid="23"/>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14:presetBounceEnd="67000">
                                      <p:stCondLst>
                                        <p:cond delay="1250"/>
                                      </p:stCondLst>
                                      <p:childTnLst>
                                        <p:set>
                                          <p:cBhvr>
                                            <p:cTn id="54" dur="1" fill="hold">
                                              <p:stCondLst>
                                                <p:cond delay="0"/>
                                              </p:stCondLst>
                                            </p:cTn>
                                            <p:tgtEl>
                                              <p:spTgt spid="34"/>
                                            </p:tgtEl>
                                            <p:attrNameLst>
                                              <p:attrName>style.visibility</p:attrName>
                                            </p:attrNameLst>
                                          </p:cBhvr>
                                          <p:to>
                                            <p:strVal val="visible"/>
                                          </p:to>
                                        </p:set>
                                        <p:anim calcmode="lin" valueType="num" p14:bounceEnd="67000">
                                          <p:cBhvr additive="base">
                                            <p:cTn id="55" dur="1000" fill="hold"/>
                                            <p:tgtEl>
                                              <p:spTgt spid="34"/>
                                            </p:tgtEl>
                                            <p:attrNameLst>
                                              <p:attrName>ppt_x</p:attrName>
                                            </p:attrNameLst>
                                          </p:cBhvr>
                                          <p:tavLst>
                                            <p:tav tm="0">
                                              <p:val>
                                                <p:strVal val="#ppt_x"/>
                                              </p:val>
                                            </p:tav>
                                            <p:tav tm="100000">
                                              <p:val>
                                                <p:strVal val="#ppt_x"/>
                                              </p:val>
                                            </p:tav>
                                          </p:tavLst>
                                        </p:anim>
                                        <p:anim calcmode="lin" valueType="num" p14:bounceEnd="67000">
                                          <p:cBhvr additive="base">
                                            <p:cTn id="56" dur="1000" fill="hold"/>
                                            <p:tgtEl>
                                              <p:spTgt spid="34"/>
                                            </p:tgtEl>
                                            <p:attrNameLst>
                                              <p:attrName>ppt_y</p:attrName>
                                            </p:attrNameLst>
                                          </p:cBhvr>
                                          <p:tavLst>
                                            <p:tav tm="0">
                                              <p:val>
                                                <p:strVal val="1+#ppt_h/2"/>
                                              </p:val>
                                            </p:tav>
                                            <p:tav tm="100000">
                                              <p:val>
                                                <p:strVal val="#ppt_y"/>
                                              </p:val>
                                            </p:tav>
                                          </p:tavLst>
                                        </p:anim>
                                      </p:childTnLst>
                                    </p:cTn>
                                  </p:par>
                                  <p:par>
                                    <p:cTn id="57" presetID="1" presetClass="entr" presetSubtype="0" fill="hold" nodeType="withEffect">
                                      <p:stCondLst>
                                        <p:cond delay="1250"/>
                                      </p:stCondLst>
                                      <p:childTnLst>
                                        <p:set>
                                          <p:cBhvr>
                                            <p:cTn id="58" dur="1" fill="hold">
                                              <p:stCondLst>
                                                <p:cond delay="0"/>
                                              </p:stCondLst>
                                            </p:cTn>
                                            <p:tgtEl>
                                              <p:spTgt spid="2"/>
                                            </p:tgtEl>
                                            <p:attrNameLst>
                                              <p:attrName>style.visibility</p:attrName>
                                            </p:attrNameLst>
                                          </p:cBhvr>
                                          <p:to>
                                            <p:strVal val="visible"/>
                                          </p:to>
                                        </p:set>
                                      </p:childTnLst>
                                    </p:cTn>
                                  </p:par>
                                  <p:par>
                                    <p:cTn id="59" presetID="2" presetClass="entr" presetSubtype="4" fill="hold" grpId="0" nodeType="withEffect" p14:presetBounceEnd="67000">
                                      <p:stCondLst>
                                        <p:cond delay="750"/>
                                      </p:stCondLst>
                                      <p:childTnLst>
                                        <p:set>
                                          <p:cBhvr>
                                            <p:cTn id="60" dur="1" fill="hold">
                                              <p:stCondLst>
                                                <p:cond delay="0"/>
                                              </p:stCondLst>
                                            </p:cTn>
                                            <p:tgtEl>
                                              <p:spTgt spid="3"/>
                                            </p:tgtEl>
                                            <p:attrNameLst>
                                              <p:attrName>style.visibility</p:attrName>
                                            </p:attrNameLst>
                                          </p:cBhvr>
                                          <p:to>
                                            <p:strVal val="visible"/>
                                          </p:to>
                                        </p:set>
                                        <p:anim calcmode="lin" valueType="num" p14:bounceEnd="67000">
                                          <p:cBhvr additive="base">
                                            <p:cTn id="61" dur="1000" fill="hold"/>
                                            <p:tgtEl>
                                              <p:spTgt spid="3"/>
                                            </p:tgtEl>
                                            <p:attrNameLst>
                                              <p:attrName>ppt_x</p:attrName>
                                            </p:attrNameLst>
                                          </p:cBhvr>
                                          <p:tavLst>
                                            <p:tav tm="0">
                                              <p:val>
                                                <p:strVal val="#ppt_x"/>
                                              </p:val>
                                            </p:tav>
                                            <p:tav tm="100000">
                                              <p:val>
                                                <p:strVal val="#ppt_x"/>
                                              </p:val>
                                            </p:tav>
                                          </p:tavLst>
                                        </p:anim>
                                        <p:anim calcmode="lin" valueType="num" p14:bounceEnd="67000">
                                          <p:cBhvr additive="base">
                                            <p:cTn id="62" dur="1000" fill="hold"/>
                                            <p:tgtEl>
                                              <p:spTgt spid="3"/>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14:presetBounceEnd="67000">
                                      <p:stCondLst>
                                        <p:cond delay="750"/>
                                      </p:stCondLst>
                                      <p:childTnLst>
                                        <p:set>
                                          <p:cBhvr>
                                            <p:cTn id="64" dur="1" fill="hold">
                                              <p:stCondLst>
                                                <p:cond delay="0"/>
                                              </p:stCondLst>
                                            </p:cTn>
                                            <p:tgtEl>
                                              <p:spTgt spid="4"/>
                                            </p:tgtEl>
                                            <p:attrNameLst>
                                              <p:attrName>style.visibility</p:attrName>
                                            </p:attrNameLst>
                                          </p:cBhvr>
                                          <p:to>
                                            <p:strVal val="visible"/>
                                          </p:to>
                                        </p:set>
                                        <p:anim calcmode="lin" valueType="num" p14:bounceEnd="67000">
                                          <p:cBhvr additive="base">
                                            <p:cTn id="65" dur="1000" fill="hold"/>
                                            <p:tgtEl>
                                              <p:spTgt spid="4"/>
                                            </p:tgtEl>
                                            <p:attrNameLst>
                                              <p:attrName>ppt_x</p:attrName>
                                            </p:attrNameLst>
                                          </p:cBhvr>
                                          <p:tavLst>
                                            <p:tav tm="0">
                                              <p:val>
                                                <p:strVal val="#ppt_x"/>
                                              </p:val>
                                            </p:tav>
                                            <p:tav tm="100000">
                                              <p:val>
                                                <p:strVal val="#ppt_x"/>
                                              </p:val>
                                            </p:tav>
                                          </p:tavLst>
                                        </p:anim>
                                        <p:anim calcmode="lin" valueType="num" p14:bounceEnd="67000">
                                          <p:cBhvr additive="base">
                                            <p:cTn id="66" dur="1000" fill="hold"/>
                                            <p:tgtEl>
                                              <p:spTgt spid="4"/>
                                            </p:tgtEl>
                                            <p:attrNameLst>
                                              <p:attrName>ppt_y</p:attrName>
                                            </p:attrNameLst>
                                          </p:cBhvr>
                                          <p:tavLst>
                                            <p:tav tm="0">
                                              <p:val>
                                                <p:strVal val="1+#ppt_h/2"/>
                                              </p:val>
                                            </p:tav>
                                            <p:tav tm="100000">
                                              <p:val>
                                                <p:strVal val="#ppt_y"/>
                                              </p:val>
                                            </p:tav>
                                          </p:tavLst>
                                        </p:anim>
                                      </p:childTnLst>
                                    </p:cTn>
                                  </p:par>
                                  <p:par>
                                    <p:cTn id="67" presetID="1" presetClass="entr" presetSubtype="0" fill="hold" nodeType="withEffect">
                                      <p:stCondLst>
                                        <p:cond delay="1250"/>
                                      </p:stCondLst>
                                      <p:childTnLst>
                                        <p:set>
                                          <p:cBhvr>
                                            <p:cTn id="68" dur="1" fill="hold">
                                              <p:stCondLst>
                                                <p:cond delay="0"/>
                                              </p:stCondLst>
                                            </p:cTn>
                                            <p:tgtEl>
                                              <p:spTgt spid="5"/>
                                            </p:tgtEl>
                                            <p:attrNameLst>
                                              <p:attrName>style.visibility</p:attrName>
                                            </p:attrNameLst>
                                          </p:cBhvr>
                                          <p:to>
                                            <p:strVal val="visible"/>
                                          </p:to>
                                        </p:set>
                                      </p:childTnLst>
                                    </p:cTn>
                                  </p:par>
                                  <p:par>
                                    <p:cTn id="69" presetID="2" presetClass="entr" presetSubtype="4" fill="hold" grpId="0" nodeType="withEffect" p14:presetBounceEnd="67000">
                                      <p:stCondLst>
                                        <p:cond delay="1250"/>
                                      </p:stCondLst>
                                      <p:childTnLst>
                                        <p:set>
                                          <p:cBhvr>
                                            <p:cTn id="70" dur="1" fill="hold">
                                              <p:stCondLst>
                                                <p:cond delay="0"/>
                                              </p:stCondLst>
                                            </p:cTn>
                                            <p:tgtEl>
                                              <p:spTgt spid="6"/>
                                            </p:tgtEl>
                                            <p:attrNameLst>
                                              <p:attrName>style.visibility</p:attrName>
                                            </p:attrNameLst>
                                          </p:cBhvr>
                                          <p:to>
                                            <p:strVal val="visible"/>
                                          </p:to>
                                        </p:set>
                                        <p:anim calcmode="lin" valueType="num" p14:bounceEnd="67000">
                                          <p:cBhvr additive="base">
                                            <p:cTn id="71" dur="1000" fill="hold"/>
                                            <p:tgtEl>
                                              <p:spTgt spid="6"/>
                                            </p:tgtEl>
                                            <p:attrNameLst>
                                              <p:attrName>ppt_x</p:attrName>
                                            </p:attrNameLst>
                                          </p:cBhvr>
                                          <p:tavLst>
                                            <p:tav tm="0">
                                              <p:val>
                                                <p:strVal val="#ppt_x"/>
                                              </p:val>
                                            </p:tav>
                                            <p:tav tm="100000">
                                              <p:val>
                                                <p:strVal val="#ppt_x"/>
                                              </p:val>
                                            </p:tav>
                                          </p:tavLst>
                                        </p:anim>
                                        <p:anim calcmode="lin" valueType="num" p14:bounceEnd="67000">
                                          <p:cBhvr additive="base">
                                            <p:cTn id="72" dur="1000" fill="hold"/>
                                            <p:tgtEl>
                                              <p:spTgt spid="6"/>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14:presetBounceEnd="67000">
                                      <p:stCondLst>
                                        <p:cond delay="1250"/>
                                      </p:stCondLst>
                                      <p:childTnLst>
                                        <p:set>
                                          <p:cBhvr>
                                            <p:cTn id="74" dur="1" fill="hold">
                                              <p:stCondLst>
                                                <p:cond delay="0"/>
                                              </p:stCondLst>
                                            </p:cTn>
                                            <p:tgtEl>
                                              <p:spTgt spid="13"/>
                                            </p:tgtEl>
                                            <p:attrNameLst>
                                              <p:attrName>style.visibility</p:attrName>
                                            </p:attrNameLst>
                                          </p:cBhvr>
                                          <p:to>
                                            <p:strVal val="visible"/>
                                          </p:to>
                                        </p:set>
                                        <p:anim calcmode="lin" valueType="num" p14:bounceEnd="67000">
                                          <p:cBhvr additive="base">
                                            <p:cTn id="75" dur="1000" fill="hold"/>
                                            <p:tgtEl>
                                              <p:spTgt spid="13"/>
                                            </p:tgtEl>
                                            <p:attrNameLst>
                                              <p:attrName>ppt_x</p:attrName>
                                            </p:attrNameLst>
                                          </p:cBhvr>
                                          <p:tavLst>
                                            <p:tav tm="0">
                                              <p:val>
                                                <p:strVal val="#ppt_x"/>
                                              </p:val>
                                            </p:tav>
                                            <p:tav tm="100000">
                                              <p:val>
                                                <p:strVal val="#ppt_x"/>
                                              </p:val>
                                            </p:tav>
                                          </p:tavLst>
                                        </p:anim>
                                        <p:anim calcmode="lin" valueType="num" p14:bounceEnd="67000">
                                          <p:cBhvr additive="base">
                                            <p:cTn id="76" dur="10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9" grpId="0"/>
          <p:bldP spid="23" grpId="0"/>
          <p:bldP spid="30" grpId="0"/>
          <p:bldP spid="31" grpId="0"/>
          <p:bldP spid="32" grpId="0"/>
          <p:bldP spid="33" grpId="0"/>
          <p:bldP spid="34" grpId="0"/>
          <p:bldP spid="35" grpId="0"/>
          <p:bldP spid="3" grpId="0"/>
          <p:bldP spid="4" grpId="0"/>
          <p:bldP spid="6" grpId="0"/>
          <p:bldP spid="13"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1" fill="hold" grpId="0" nodeType="withEffect">
                                      <p:stCondLst>
                                        <p:cond delay="25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1000" fill="hold"/>
                                            <p:tgtEl>
                                              <p:spTgt spid="8"/>
                                            </p:tgtEl>
                                            <p:attrNameLst>
                                              <p:attrName>ppt_x</p:attrName>
                                            </p:attrNameLst>
                                          </p:cBhvr>
                                          <p:tavLst>
                                            <p:tav tm="0">
                                              <p:val>
                                                <p:strVal val="#ppt_x"/>
                                              </p:val>
                                            </p:tav>
                                            <p:tav tm="100000">
                                              <p:val>
                                                <p:strVal val="#ppt_x"/>
                                              </p:val>
                                            </p:tav>
                                          </p:tavLst>
                                        </p:anim>
                                        <p:anim calcmode="lin" valueType="num">
                                          <p:cBhvr additive="base">
                                            <p:cTn id="12" dur="1000" fill="hold"/>
                                            <p:tgtEl>
                                              <p:spTgt spid="8"/>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stCondLst>
                                        <p:cond delay="50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1000" fill="hold"/>
                                            <p:tgtEl>
                                              <p:spTgt spid="9"/>
                                            </p:tgtEl>
                                            <p:attrNameLst>
                                              <p:attrName>ppt_x</p:attrName>
                                            </p:attrNameLst>
                                          </p:cBhvr>
                                          <p:tavLst>
                                            <p:tav tm="0">
                                              <p:val>
                                                <p:strVal val="#ppt_x"/>
                                              </p:val>
                                            </p:tav>
                                            <p:tav tm="100000">
                                              <p:val>
                                                <p:strVal val="#ppt_x"/>
                                              </p:val>
                                            </p:tav>
                                          </p:tavLst>
                                        </p:anim>
                                        <p:anim calcmode="lin" valueType="num">
                                          <p:cBhvr additive="base">
                                            <p:cTn id="16" dur="1000" fill="hold"/>
                                            <p:tgtEl>
                                              <p:spTgt spid="9"/>
                                            </p:tgtEl>
                                            <p:attrNameLst>
                                              <p:attrName>ppt_y</p:attrName>
                                            </p:attrNameLst>
                                          </p:cBhvr>
                                          <p:tavLst>
                                            <p:tav tm="0">
                                              <p:val>
                                                <p:strVal val="1+#ppt_h/2"/>
                                              </p:val>
                                            </p:tav>
                                            <p:tav tm="100000">
                                              <p:val>
                                                <p:strVal val="#ppt_y"/>
                                              </p:val>
                                            </p:tav>
                                          </p:tavLst>
                                        </p:anim>
                                      </p:childTnLst>
                                    </p:cTn>
                                  </p:par>
                                  <p:par>
                                    <p:cTn id="17" presetID="2" presetClass="entr" presetSubtype="1" fill="hold" grpId="0" nodeType="withEffect">
                                      <p:stCondLst>
                                        <p:cond delay="75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1000" fill="hold"/>
                                            <p:tgtEl>
                                              <p:spTgt spid="10"/>
                                            </p:tgtEl>
                                            <p:attrNameLst>
                                              <p:attrName>ppt_x</p:attrName>
                                            </p:attrNameLst>
                                          </p:cBhvr>
                                          <p:tavLst>
                                            <p:tav tm="0">
                                              <p:val>
                                                <p:strVal val="#ppt_x"/>
                                              </p:val>
                                            </p:tav>
                                            <p:tav tm="100000">
                                              <p:val>
                                                <p:strVal val="#ppt_x"/>
                                              </p:val>
                                            </p:tav>
                                          </p:tavLst>
                                        </p:anim>
                                        <p:anim calcmode="lin" valueType="num">
                                          <p:cBhvr additive="base">
                                            <p:cTn id="20" dur="1000" fill="hold"/>
                                            <p:tgtEl>
                                              <p:spTgt spid="10"/>
                                            </p:tgtEl>
                                            <p:attrNameLst>
                                              <p:attrName>ppt_y</p:attrName>
                                            </p:attrNameLst>
                                          </p:cBhvr>
                                          <p:tavLst>
                                            <p:tav tm="0">
                                              <p:val>
                                                <p:strVal val="0-#ppt_h/2"/>
                                              </p:val>
                                            </p:tav>
                                            <p:tav tm="100000">
                                              <p:val>
                                                <p:strVal val="#ppt_y"/>
                                              </p:val>
                                            </p:tav>
                                          </p:tavLst>
                                        </p:anim>
                                      </p:childTnLst>
                                    </p:cTn>
                                  </p:par>
                                  <p:par>
                                    <p:cTn id="21" presetID="2" presetClass="entr" presetSubtype="4" fill="hold" grpId="0" nodeType="withEffect">
                                      <p:stCondLst>
                                        <p:cond delay="1000"/>
                                      </p:stCondLst>
                                      <p:childTnLst>
                                        <p:set>
                                          <p:cBhvr>
                                            <p:cTn id="22" dur="1" fill="hold">
                                              <p:stCondLst>
                                                <p:cond delay="0"/>
                                              </p:stCondLst>
                                            </p:cTn>
                                            <p:tgtEl>
                                              <p:spTgt spid="11"/>
                                            </p:tgtEl>
                                            <p:attrNameLst>
                                              <p:attrName>style.visibility</p:attrName>
                                            </p:attrNameLst>
                                          </p:cBhvr>
                                          <p:to>
                                            <p:strVal val="visible"/>
                                          </p:to>
                                        </p:set>
                                        <p:anim calcmode="lin" valueType="num">
                                          <p:cBhvr additive="base">
                                            <p:cTn id="23" dur="1000" fill="hold"/>
                                            <p:tgtEl>
                                              <p:spTgt spid="11"/>
                                            </p:tgtEl>
                                            <p:attrNameLst>
                                              <p:attrName>ppt_x</p:attrName>
                                            </p:attrNameLst>
                                          </p:cBhvr>
                                          <p:tavLst>
                                            <p:tav tm="0">
                                              <p:val>
                                                <p:strVal val="#ppt_x"/>
                                              </p:val>
                                            </p:tav>
                                            <p:tav tm="100000">
                                              <p:val>
                                                <p:strVal val="#ppt_x"/>
                                              </p:val>
                                            </p:tav>
                                          </p:tavLst>
                                        </p:anim>
                                        <p:anim calcmode="lin" valueType="num">
                                          <p:cBhvr additive="base">
                                            <p:cTn id="24" dur="1000" fill="hold"/>
                                            <p:tgtEl>
                                              <p:spTgt spid="11"/>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250"/>
                                      </p:stCondLst>
                                      <p:childTnLst>
                                        <p:set>
                                          <p:cBhvr>
                                            <p:cTn id="26" dur="1" fill="hold">
                                              <p:stCondLst>
                                                <p:cond delay="0"/>
                                              </p:stCondLst>
                                            </p:cTn>
                                            <p:tgtEl>
                                              <p:spTgt spid="31"/>
                                            </p:tgtEl>
                                            <p:attrNameLst>
                                              <p:attrName>style.visibility</p:attrName>
                                            </p:attrNameLst>
                                          </p:cBhvr>
                                          <p:to>
                                            <p:strVal val="visible"/>
                                          </p:to>
                                        </p:set>
                                        <p:anim calcmode="lin" valueType="num">
                                          <p:cBhvr additive="base">
                                            <p:cTn id="27" dur="1000" fill="hold"/>
                                            <p:tgtEl>
                                              <p:spTgt spid="31"/>
                                            </p:tgtEl>
                                            <p:attrNameLst>
                                              <p:attrName>ppt_x</p:attrName>
                                            </p:attrNameLst>
                                          </p:cBhvr>
                                          <p:tavLst>
                                            <p:tav tm="0">
                                              <p:val>
                                                <p:strVal val="#ppt_x"/>
                                              </p:val>
                                            </p:tav>
                                            <p:tav tm="100000">
                                              <p:val>
                                                <p:strVal val="#ppt_x"/>
                                              </p:val>
                                            </p:tav>
                                          </p:tavLst>
                                        </p:anim>
                                        <p:anim calcmode="lin" valueType="num">
                                          <p:cBhvr additive="base">
                                            <p:cTn id="28" dur="1000" fill="hold"/>
                                            <p:tgtEl>
                                              <p:spTgt spid="3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250"/>
                                      </p:stCondLst>
                                      <p:childTnLst>
                                        <p:set>
                                          <p:cBhvr>
                                            <p:cTn id="30" dur="1" fill="hold">
                                              <p:stCondLst>
                                                <p:cond delay="0"/>
                                              </p:stCondLst>
                                            </p:cTn>
                                            <p:tgtEl>
                                              <p:spTgt spid="32"/>
                                            </p:tgtEl>
                                            <p:attrNameLst>
                                              <p:attrName>style.visibility</p:attrName>
                                            </p:attrNameLst>
                                          </p:cBhvr>
                                          <p:to>
                                            <p:strVal val="visible"/>
                                          </p:to>
                                        </p:set>
                                        <p:anim calcmode="lin" valueType="num">
                                          <p:cBhvr additive="base">
                                            <p:cTn id="31" dur="1000" fill="hold"/>
                                            <p:tgtEl>
                                              <p:spTgt spid="32"/>
                                            </p:tgtEl>
                                            <p:attrNameLst>
                                              <p:attrName>ppt_x</p:attrName>
                                            </p:attrNameLst>
                                          </p:cBhvr>
                                          <p:tavLst>
                                            <p:tav tm="0">
                                              <p:val>
                                                <p:strVal val="#ppt_x"/>
                                              </p:val>
                                            </p:tav>
                                            <p:tav tm="100000">
                                              <p:val>
                                                <p:strVal val="#ppt_x"/>
                                              </p:val>
                                            </p:tav>
                                          </p:tavLst>
                                        </p:anim>
                                        <p:anim calcmode="lin" valueType="num">
                                          <p:cBhvr additive="base">
                                            <p:cTn id="32" dur="1000" fill="hold"/>
                                            <p:tgtEl>
                                              <p:spTgt spid="32"/>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750"/>
                                      </p:stCondLst>
                                      <p:childTnLst>
                                        <p:set>
                                          <p:cBhvr>
                                            <p:cTn id="34" dur="1" fill="hold">
                                              <p:stCondLst>
                                                <p:cond delay="0"/>
                                              </p:stCondLst>
                                            </p:cTn>
                                            <p:tgtEl>
                                              <p:spTgt spid="30"/>
                                            </p:tgtEl>
                                            <p:attrNameLst>
                                              <p:attrName>style.visibility</p:attrName>
                                            </p:attrNameLst>
                                          </p:cBhvr>
                                          <p:to>
                                            <p:strVal val="visible"/>
                                          </p:to>
                                        </p:set>
                                        <p:anim calcmode="lin" valueType="num">
                                          <p:cBhvr additive="base">
                                            <p:cTn id="35" dur="1000" fill="hold"/>
                                            <p:tgtEl>
                                              <p:spTgt spid="30"/>
                                            </p:tgtEl>
                                            <p:attrNameLst>
                                              <p:attrName>ppt_x</p:attrName>
                                            </p:attrNameLst>
                                          </p:cBhvr>
                                          <p:tavLst>
                                            <p:tav tm="0">
                                              <p:val>
                                                <p:strVal val="#ppt_x"/>
                                              </p:val>
                                            </p:tav>
                                            <p:tav tm="100000">
                                              <p:val>
                                                <p:strVal val="#ppt_x"/>
                                              </p:val>
                                            </p:tav>
                                          </p:tavLst>
                                        </p:anim>
                                        <p:anim calcmode="lin" valueType="num">
                                          <p:cBhvr additive="base">
                                            <p:cTn id="36" dur="1000" fill="hold"/>
                                            <p:tgtEl>
                                              <p:spTgt spid="30"/>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750"/>
                                      </p:stCondLst>
                                      <p:childTnLst>
                                        <p:set>
                                          <p:cBhvr>
                                            <p:cTn id="38" dur="1" fill="hold">
                                              <p:stCondLst>
                                                <p:cond delay="0"/>
                                              </p:stCondLst>
                                            </p:cTn>
                                            <p:tgtEl>
                                              <p:spTgt spid="33"/>
                                            </p:tgtEl>
                                            <p:attrNameLst>
                                              <p:attrName>style.visibility</p:attrName>
                                            </p:attrNameLst>
                                          </p:cBhvr>
                                          <p:to>
                                            <p:strVal val="visible"/>
                                          </p:to>
                                        </p:set>
                                        <p:anim calcmode="lin" valueType="num">
                                          <p:cBhvr additive="base">
                                            <p:cTn id="39" dur="1000" fill="hold"/>
                                            <p:tgtEl>
                                              <p:spTgt spid="33"/>
                                            </p:tgtEl>
                                            <p:attrNameLst>
                                              <p:attrName>ppt_x</p:attrName>
                                            </p:attrNameLst>
                                          </p:cBhvr>
                                          <p:tavLst>
                                            <p:tav tm="0">
                                              <p:val>
                                                <p:strVal val="#ppt_x"/>
                                              </p:val>
                                            </p:tav>
                                            <p:tav tm="100000">
                                              <p:val>
                                                <p:strVal val="#ppt_x"/>
                                              </p:val>
                                            </p:tav>
                                          </p:tavLst>
                                        </p:anim>
                                        <p:anim calcmode="lin" valueType="num">
                                          <p:cBhvr additive="base">
                                            <p:cTn id="40" dur="1000" fill="hold"/>
                                            <p:tgtEl>
                                              <p:spTgt spid="33"/>
                                            </p:tgtEl>
                                            <p:attrNameLst>
                                              <p:attrName>ppt_y</p:attrName>
                                            </p:attrNameLst>
                                          </p:cBhvr>
                                          <p:tavLst>
                                            <p:tav tm="0">
                                              <p:val>
                                                <p:strVal val="1+#ppt_h/2"/>
                                              </p:val>
                                            </p:tav>
                                            <p:tav tm="100000">
                                              <p:val>
                                                <p:strVal val="#ppt_y"/>
                                              </p:val>
                                            </p:tav>
                                          </p:tavLst>
                                        </p:anim>
                                      </p:childTnLst>
                                    </p:cTn>
                                  </p:par>
                                  <p:par>
                                    <p:cTn id="41" presetID="2" presetClass="entr" presetSubtype="1" fill="hold" grpId="0" nodeType="withEffect">
                                      <p:stCondLst>
                                        <p:cond delay="1000"/>
                                      </p:stCondLst>
                                      <p:childTnLst>
                                        <p:set>
                                          <p:cBhvr>
                                            <p:cTn id="42" dur="1" fill="hold">
                                              <p:stCondLst>
                                                <p:cond delay="0"/>
                                              </p:stCondLst>
                                            </p:cTn>
                                            <p:tgtEl>
                                              <p:spTgt spid="19"/>
                                            </p:tgtEl>
                                            <p:attrNameLst>
                                              <p:attrName>style.visibility</p:attrName>
                                            </p:attrNameLst>
                                          </p:cBhvr>
                                          <p:to>
                                            <p:strVal val="visible"/>
                                          </p:to>
                                        </p:set>
                                        <p:anim calcmode="lin" valueType="num">
                                          <p:cBhvr additive="base">
                                            <p:cTn id="43" dur="1000" fill="hold"/>
                                            <p:tgtEl>
                                              <p:spTgt spid="19"/>
                                            </p:tgtEl>
                                            <p:attrNameLst>
                                              <p:attrName>ppt_x</p:attrName>
                                            </p:attrNameLst>
                                          </p:cBhvr>
                                          <p:tavLst>
                                            <p:tav tm="0">
                                              <p:val>
                                                <p:strVal val="#ppt_x"/>
                                              </p:val>
                                            </p:tav>
                                            <p:tav tm="100000">
                                              <p:val>
                                                <p:strVal val="#ppt_x"/>
                                              </p:val>
                                            </p:tav>
                                          </p:tavLst>
                                        </p:anim>
                                        <p:anim calcmode="lin" valueType="num">
                                          <p:cBhvr additive="base">
                                            <p:cTn id="44" dur="1000" fill="hold"/>
                                            <p:tgtEl>
                                              <p:spTgt spid="19"/>
                                            </p:tgtEl>
                                            <p:attrNameLst>
                                              <p:attrName>ppt_y</p:attrName>
                                            </p:attrNameLst>
                                          </p:cBhvr>
                                          <p:tavLst>
                                            <p:tav tm="0">
                                              <p:val>
                                                <p:strVal val="0-#ppt_h/2"/>
                                              </p:val>
                                            </p:tav>
                                            <p:tav tm="100000">
                                              <p:val>
                                                <p:strVal val="#ppt_y"/>
                                              </p:val>
                                            </p:tav>
                                          </p:tavLst>
                                        </p:anim>
                                      </p:childTnLst>
                                    </p:cTn>
                                  </p:par>
                                  <p:par>
                                    <p:cTn id="45" presetID="2" presetClass="entr" presetSubtype="1" fill="hold" grpId="0" nodeType="withEffect">
                                      <p:stCondLst>
                                        <p:cond delay="1000"/>
                                      </p:stCondLst>
                                      <p:childTnLst>
                                        <p:set>
                                          <p:cBhvr>
                                            <p:cTn id="46" dur="1" fill="hold">
                                              <p:stCondLst>
                                                <p:cond delay="0"/>
                                              </p:stCondLst>
                                            </p:cTn>
                                            <p:tgtEl>
                                              <p:spTgt spid="35"/>
                                            </p:tgtEl>
                                            <p:attrNameLst>
                                              <p:attrName>style.visibility</p:attrName>
                                            </p:attrNameLst>
                                          </p:cBhvr>
                                          <p:to>
                                            <p:strVal val="visible"/>
                                          </p:to>
                                        </p:set>
                                        <p:anim calcmode="lin" valueType="num">
                                          <p:cBhvr additive="base">
                                            <p:cTn id="47" dur="1000" fill="hold"/>
                                            <p:tgtEl>
                                              <p:spTgt spid="35"/>
                                            </p:tgtEl>
                                            <p:attrNameLst>
                                              <p:attrName>ppt_x</p:attrName>
                                            </p:attrNameLst>
                                          </p:cBhvr>
                                          <p:tavLst>
                                            <p:tav tm="0">
                                              <p:val>
                                                <p:strVal val="#ppt_x"/>
                                              </p:val>
                                            </p:tav>
                                            <p:tav tm="100000">
                                              <p:val>
                                                <p:strVal val="#ppt_x"/>
                                              </p:val>
                                            </p:tav>
                                          </p:tavLst>
                                        </p:anim>
                                        <p:anim calcmode="lin" valueType="num">
                                          <p:cBhvr additive="base">
                                            <p:cTn id="48" dur="1000" fill="hold"/>
                                            <p:tgtEl>
                                              <p:spTgt spid="35"/>
                                            </p:tgtEl>
                                            <p:attrNameLst>
                                              <p:attrName>ppt_y</p:attrName>
                                            </p:attrNameLst>
                                          </p:cBhvr>
                                          <p:tavLst>
                                            <p:tav tm="0">
                                              <p:val>
                                                <p:strVal val="0-#ppt_h/2"/>
                                              </p:val>
                                            </p:tav>
                                            <p:tav tm="100000">
                                              <p:val>
                                                <p:strVal val="#ppt_y"/>
                                              </p:val>
                                            </p:tav>
                                          </p:tavLst>
                                        </p:anim>
                                      </p:childTnLst>
                                    </p:cTn>
                                  </p:par>
                                  <p:par>
                                    <p:cTn id="49" presetID="2" presetClass="entr" presetSubtype="4" fill="hold" grpId="0" nodeType="withEffect">
                                      <p:stCondLst>
                                        <p:cond delay="1250"/>
                                      </p:stCondLst>
                                      <p:childTnLst>
                                        <p:set>
                                          <p:cBhvr>
                                            <p:cTn id="50" dur="1" fill="hold">
                                              <p:stCondLst>
                                                <p:cond delay="0"/>
                                              </p:stCondLst>
                                            </p:cTn>
                                            <p:tgtEl>
                                              <p:spTgt spid="23"/>
                                            </p:tgtEl>
                                            <p:attrNameLst>
                                              <p:attrName>style.visibility</p:attrName>
                                            </p:attrNameLst>
                                          </p:cBhvr>
                                          <p:to>
                                            <p:strVal val="visible"/>
                                          </p:to>
                                        </p:set>
                                        <p:anim calcmode="lin" valueType="num">
                                          <p:cBhvr additive="base">
                                            <p:cTn id="51" dur="1000" fill="hold"/>
                                            <p:tgtEl>
                                              <p:spTgt spid="23"/>
                                            </p:tgtEl>
                                            <p:attrNameLst>
                                              <p:attrName>ppt_x</p:attrName>
                                            </p:attrNameLst>
                                          </p:cBhvr>
                                          <p:tavLst>
                                            <p:tav tm="0">
                                              <p:val>
                                                <p:strVal val="#ppt_x"/>
                                              </p:val>
                                            </p:tav>
                                            <p:tav tm="100000">
                                              <p:val>
                                                <p:strVal val="#ppt_x"/>
                                              </p:val>
                                            </p:tav>
                                          </p:tavLst>
                                        </p:anim>
                                        <p:anim calcmode="lin" valueType="num">
                                          <p:cBhvr additive="base">
                                            <p:cTn id="52" dur="1000" fill="hold"/>
                                            <p:tgtEl>
                                              <p:spTgt spid="23"/>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1250"/>
                                      </p:stCondLst>
                                      <p:childTnLst>
                                        <p:set>
                                          <p:cBhvr>
                                            <p:cTn id="54" dur="1" fill="hold">
                                              <p:stCondLst>
                                                <p:cond delay="0"/>
                                              </p:stCondLst>
                                            </p:cTn>
                                            <p:tgtEl>
                                              <p:spTgt spid="34"/>
                                            </p:tgtEl>
                                            <p:attrNameLst>
                                              <p:attrName>style.visibility</p:attrName>
                                            </p:attrNameLst>
                                          </p:cBhvr>
                                          <p:to>
                                            <p:strVal val="visible"/>
                                          </p:to>
                                        </p:set>
                                        <p:anim calcmode="lin" valueType="num">
                                          <p:cBhvr additive="base">
                                            <p:cTn id="55" dur="1000" fill="hold"/>
                                            <p:tgtEl>
                                              <p:spTgt spid="34"/>
                                            </p:tgtEl>
                                            <p:attrNameLst>
                                              <p:attrName>ppt_x</p:attrName>
                                            </p:attrNameLst>
                                          </p:cBhvr>
                                          <p:tavLst>
                                            <p:tav tm="0">
                                              <p:val>
                                                <p:strVal val="#ppt_x"/>
                                              </p:val>
                                            </p:tav>
                                            <p:tav tm="100000">
                                              <p:val>
                                                <p:strVal val="#ppt_x"/>
                                              </p:val>
                                            </p:tav>
                                          </p:tavLst>
                                        </p:anim>
                                        <p:anim calcmode="lin" valueType="num">
                                          <p:cBhvr additive="base">
                                            <p:cTn id="56" dur="1000" fill="hold"/>
                                            <p:tgtEl>
                                              <p:spTgt spid="34"/>
                                            </p:tgtEl>
                                            <p:attrNameLst>
                                              <p:attrName>ppt_y</p:attrName>
                                            </p:attrNameLst>
                                          </p:cBhvr>
                                          <p:tavLst>
                                            <p:tav tm="0">
                                              <p:val>
                                                <p:strVal val="1+#ppt_h/2"/>
                                              </p:val>
                                            </p:tav>
                                            <p:tav tm="100000">
                                              <p:val>
                                                <p:strVal val="#ppt_y"/>
                                              </p:val>
                                            </p:tav>
                                          </p:tavLst>
                                        </p:anim>
                                      </p:childTnLst>
                                    </p:cTn>
                                  </p:par>
                                  <p:par>
                                    <p:cTn id="57" presetID="1" presetClass="entr" presetSubtype="0" fill="hold" nodeType="withEffect">
                                      <p:stCondLst>
                                        <p:cond delay="1250"/>
                                      </p:stCondLst>
                                      <p:childTnLst>
                                        <p:set>
                                          <p:cBhvr>
                                            <p:cTn id="58" dur="1" fill="hold">
                                              <p:stCondLst>
                                                <p:cond delay="0"/>
                                              </p:stCondLst>
                                            </p:cTn>
                                            <p:tgtEl>
                                              <p:spTgt spid="2"/>
                                            </p:tgtEl>
                                            <p:attrNameLst>
                                              <p:attrName>style.visibility</p:attrName>
                                            </p:attrNameLst>
                                          </p:cBhvr>
                                          <p:to>
                                            <p:strVal val="visible"/>
                                          </p:to>
                                        </p:set>
                                      </p:childTnLst>
                                    </p:cTn>
                                  </p:par>
                                  <p:par>
                                    <p:cTn id="59" presetID="2" presetClass="entr" presetSubtype="4" fill="hold" grpId="0" nodeType="withEffect">
                                      <p:stCondLst>
                                        <p:cond delay="750"/>
                                      </p:stCondLst>
                                      <p:childTnLst>
                                        <p:set>
                                          <p:cBhvr>
                                            <p:cTn id="60" dur="1" fill="hold">
                                              <p:stCondLst>
                                                <p:cond delay="0"/>
                                              </p:stCondLst>
                                            </p:cTn>
                                            <p:tgtEl>
                                              <p:spTgt spid="3"/>
                                            </p:tgtEl>
                                            <p:attrNameLst>
                                              <p:attrName>style.visibility</p:attrName>
                                            </p:attrNameLst>
                                          </p:cBhvr>
                                          <p:to>
                                            <p:strVal val="visible"/>
                                          </p:to>
                                        </p:set>
                                        <p:anim calcmode="lin" valueType="num">
                                          <p:cBhvr additive="base">
                                            <p:cTn id="61" dur="1000" fill="hold"/>
                                            <p:tgtEl>
                                              <p:spTgt spid="3"/>
                                            </p:tgtEl>
                                            <p:attrNameLst>
                                              <p:attrName>ppt_x</p:attrName>
                                            </p:attrNameLst>
                                          </p:cBhvr>
                                          <p:tavLst>
                                            <p:tav tm="0">
                                              <p:val>
                                                <p:strVal val="#ppt_x"/>
                                              </p:val>
                                            </p:tav>
                                            <p:tav tm="100000">
                                              <p:val>
                                                <p:strVal val="#ppt_x"/>
                                              </p:val>
                                            </p:tav>
                                          </p:tavLst>
                                        </p:anim>
                                        <p:anim calcmode="lin" valueType="num">
                                          <p:cBhvr additive="base">
                                            <p:cTn id="62" dur="1000" fill="hold"/>
                                            <p:tgtEl>
                                              <p:spTgt spid="3"/>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750"/>
                                      </p:stCondLst>
                                      <p:childTnLst>
                                        <p:set>
                                          <p:cBhvr>
                                            <p:cTn id="64" dur="1" fill="hold">
                                              <p:stCondLst>
                                                <p:cond delay="0"/>
                                              </p:stCondLst>
                                            </p:cTn>
                                            <p:tgtEl>
                                              <p:spTgt spid="4"/>
                                            </p:tgtEl>
                                            <p:attrNameLst>
                                              <p:attrName>style.visibility</p:attrName>
                                            </p:attrNameLst>
                                          </p:cBhvr>
                                          <p:to>
                                            <p:strVal val="visible"/>
                                          </p:to>
                                        </p:set>
                                        <p:anim calcmode="lin" valueType="num">
                                          <p:cBhvr additive="base">
                                            <p:cTn id="65" dur="1000" fill="hold"/>
                                            <p:tgtEl>
                                              <p:spTgt spid="4"/>
                                            </p:tgtEl>
                                            <p:attrNameLst>
                                              <p:attrName>ppt_x</p:attrName>
                                            </p:attrNameLst>
                                          </p:cBhvr>
                                          <p:tavLst>
                                            <p:tav tm="0">
                                              <p:val>
                                                <p:strVal val="#ppt_x"/>
                                              </p:val>
                                            </p:tav>
                                            <p:tav tm="100000">
                                              <p:val>
                                                <p:strVal val="#ppt_x"/>
                                              </p:val>
                                            </p:tav>
                                          </p:tavLst>
                                        </p:anim>
                                        <p:anim calcmode="lin" valueType="num">
                                          <p:cBhvr additive="base">
                                            <p:cTn id="66" dur="1000" fill="hold"/>
                                            <p:tgtEl>
                                              <p:spTgt spid="4"/>
                                            </p:tgtEl>
                                            <p:attrNameLst>
                                              <p:attrName>ppt_y</p:attrName>
                                            </p:attrNameLst>
                                          </p:cBhvr>
                                          <p:tavLst>
                                            <p:tav tm="0">
                                              <p:val>
                                                <p:strVal val="1+#ppt_h/2"/>
                                              </p:val>
                                            </p:tav>
                                            <p:tav tm="100000">
                                              <p:val>
                                                <p:strVal val="#ppt_y"/>
                                              </p:val>
                                            </p:tav>
                                          </p:tavLst>
                                        </p:anim>
                                      </p:childTnLst>
                                    </p:cTn>
                                  </p:par>
                                  <p:par>
                                    <p:cTn id="67" presetID="1" presetClass="entr" presetSubtype="0" fill="hold" nodeType="withEffect">
                                      <p:stCondLst>
                                        <p:cond delay="1250"/>
                                      </p:stCondLst>
                                      <p:childTnLst>
                                        <p:set>
                                          <p:cBhvr>
                                            <p:cTn id="68" dur="1" fill="hold">
                                              <p:stCondLst>
                                                <p:cond delay="0"/>
                                              </p:stCondLst>
                                            </p:cTn>
                                            <p:tgtEl>
                                              <p:spTgt spid="5"/>
                                            </p:tgtEl>
                                            <p:attrNameLst>
                                              <p:attrName>style.visibility</p:attrName>
                                            </p:attrNameLst>
                                          </p:cBhvr>
                                          <p:to>
                                            <p:strVal val="visible"/>
                                          </p:to>
                                        </p:set>
                                      </p:childTnLst>
                                    </p:cTn>
                                  </p:par>
                                  <p:par>
                                    <p:cTn id="69" presetID="2" presetClass="entr" presetSubtype="4" fill="hold" grpId="0" nodeType="withEffect">
                                      <p:stCondLst>
                                        <p:cond delay="1250"/>
                                      </p:stCondLst>
                                      <p:childTnLst>
                                        <p:set>
                                          <p:cBhvr>
                                            <p:cTn id="70" dur="1" fill="hold">
                                              <p:stCondLst>
                                                <p:cond delay="0"/>
                                              </p:stCondLst>
                                            </p:cTn>
                                            <p:tgtEl>
                                              <p:spTgt spid="6"/>
                                            </p:tgtEl>
                                            <p:attrNameLst>
                                              <p:attrName>style.visibility</p:attrName>
                                            </p:attrNameLst>
                                          </p:cBhvr>
                                          <p:to>
                                            <p:strVal val="visible"/>
                                          </p:to>
                                        </p:set>
                                        <p:anim calcmode="lin" valueType="num">
                                          <p:cBhvr additive="base">
                                            <p:cTn id="71" dur="1000" fill="hold"/>
                                            <p:tgtEl>
                                              <p:spTgt spid="6"/>
                                            </p:tgtEl>
                                            <p:attrNameLst>
                                              <p:attrName>ppt_x</p:attrName>
                                            </p:attrNameLst>
                                          </p:cBhvr>
                                          <p:tavLst>
                                            <p:tav tm="0">
                                              <p:val>
                                                <p:strVal val="#ppt_x"/>
                                              </p:val>
                                            </p:tav>
                                            <p:tav tm="100000">
                                              <p:val>
                                                <p:strVal val="#ppt_x"/>
                                              </p:val>
                                            </p:tav>
                                          </p:tavLst>
                                        </p:anim>
                                        <p:anim calcmode="lin" valueType="num">
                                          <p:cBhvr additive="base">
                                            <p:cTn id="72" dur="1000" fill="hold"/>
                                            <p:tgtEl>
                                              <p:spTgt spid="6"/>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1250"/>
                                      </p:stCondLst>
                                      <p:childTnLst>
                                        <p:set>
                                          <p:cBhvr>
                                            <p:cTn id="74" dur="1" fill="hold">
                                              <p:stCondLst>
                                                <p:cond delay="0"/>
                                              </p:stCondLst>
                                            </p:cTn>
                                            <p:tgtEl>
                                              <p:spTgt spid="13"/>
                                            </p:tgtEl>
                                            <p:attrNameLst>
                                              <p:attrName>style.visibility</p:attrName>
                                            </p:attrNameLst>
                                          </p:cBhvr>
                                          <p:to>
                                            <p:strVal val="visible"/>
                                          </p:to>
                                        </p:set>
                                        <p:anim calcmode="lin" valueType="num">
                                          <p:cBhvr additive="base">
                                            <p:cTn id="75" dur="1000" fill="hold"/>
                                            <p:tgtEl>
                                              <p:spTgt spid="13"/>
                                            </p:tgtEl>
                                            <p:attrNameLst>
                                              <p:attrName>ppt_x</p:attrName>
                                            </p:attrNameLst>
                                          </p:cBhvr>
                                          <p:tavLst>
                                            <p:tav tm="0">
                                              <p:val>
                                                <p:strVal val="#ppt_x"/>
                                              </p:val>
                                            </p:tav>
                                            <p:tav tm="100000">
                                              <p:val>
                                                <p:strVal val="#ppt_x"/>
                                              </p:val>
                                            </p:tav>
                                          </p:tavLst>
                                        </p:anim>
                                        <p:anim calcmode="lin" valueType="num">
                                          <p:cBhvr additive="base">
                                            <p:cTn id="76" dur="10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9" grpId="0"/>
          <p:bldP spid="23" grpId="0"/>
          <p:bldP spid="30" grpId="0"/>
          <p:bldP spid="31" grpId="0"/>
          <p:bldP spid="32" grpId="0"/>
          <p:bldP spid="33" grpId="0"/>
          <p:bldP spid="34" grpId="0"/>
          <p:bldP spid="35" grpId="0"/>
          <p:bldP spid="3" grpId="0"/>
          <p:bldP spid="4" grpId="0"/>
          <p:bldP spid="6" grpId="0"/>
          <p:bldP spid="13" grpId="0"/>
        </p:bldLst>
      </p:timing>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50">
            <a:extLst>
              <a:ext uri="{FF2B5EF4-FFF2-40B4-BE49-F238E27FC236}">
                <a16:creationId xmlns:a16="http://schemas.microsoft.com/office/drawing/2014/main" id="{B1E8E948-1085-42AA-9467-FC7C68819BC6}"/>
              </a:ext>
            </a:extLst>
          </p:cNvPr>
          <p:cNvSpPr>
            <a:spLocks noChangeArrowheads="1"/>
          </p:cNvSpPr>
          <p:nvPr/>
        </p:nvSpPr>
        <p:spPr bwMode="auto">
          <a:xfrm>
            <a:off x="6153199" y="889378"/>
            <a:ext cx="2877391"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ru-RU" sz="4400" b="1" i="0" u="none" strike="noStrike" cap="none" normalizeH="0" baseline="0" dirty="0">
                <a:ln>
                  <a:noFill/>
                </a:ln>
                <a:effectLst/>
                <a:latin typeface="+mj-lt"/>
              </a:rPr>
              <a:t>Contact US</a:t>
            </a:r>
            <a:endParaRPr kumimoji="0" lang="ru-RU" altLang="ru-RU" sz="4400" b="0" i="0" u="none" strike="noStrike" cap="none" normalizeH="0" baseline="0" dirty="0">
              <a:ln>
                <a:noFill/>
              </a:ln>
              <a:effectLst/>
              <a:latin typeface="+mj-lt"/>
            </a:endParaRPr>
          </a:p>
        </p:txBody>
      </p:sp>
      <p:sp>
        <p:nvSpPr>
          <p:cNvPr id="41" name="Freeform 51">
            <a:extLst>
              <a:ext uri="{FF2B5EF4-FFF2-40B4-BE49-F238E27FC236}">
                <a16:creationId xmlns:a16="http://schemas.microsoft.com/office/drawing/2014/main" id="{C9B50344-7EEC-48CC-BACA-982083A28D74}"/>
              </a:ext>
            </a:extLst>
          </p:cNvPr>
          <p:cNvSpPr>
            <a:spLocks/>
          </p:cNvSpPr>
          <p:nvPr/>
        </p:nvSpPr>
        <p:spPr bwMode="auto">
          <a:xfrm>
            <a:off x="5980391" y="1614252"/>
            <a:ext cx="3319462" cy="96838"/>
          </a:xfrm>
          <a:custGeom>
            <a:avLst/>
            <a:gdLst>
              <a:gd name="T0" fmla="*/ 0 w 871"/>
              <a:gd name="T1" fmla="*/ 25 h 25"/>
              <a:gd name="T2" fmla="*/ 871 w 871"/>
              <a:gd name="T3" fmla="*/ 3 h 25"/>
            </a:gdLst>
            <a:ahLst/>
            <a:cxnLst>
              <a:cxn ang="0">
                <a:pos x="T0" y="T1"/>
              </a:cxn>
              <a:cxn ang="0">
                <a:pos x="T2" y="T3"/>
              </a:cxn>
            </a:cxnLst>
            <a:rect l="0" t="0" r="r" b="b"/>
            <a:pathLst>
              <a:path w="871" h="25">
                <a:moveTo>
                  <a:pt x="0" y="25"/>
                </a:moveTo>
                <a:cubicBezTo>
                  <a:pt x="290" y="7"/>
                  <a:pt x="580" y="0"/>
                  <a:pt x="871" y="3"/>
                </a:cubicBezTo>
              </a:path>
            </a:pathLst>
          </a:custGeom>
          <a:noFill/>
          <a:ln w="14288"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2" name="Picture 1">
            <a:extLst>
              <a:ext uri="{FF2B5EF4-FFF2-40B4-BE49-F238E27FC236}">
                <a16:creationId xmlns:a16="http://schemas.microsoft.com/office/drawing/2014/main" id="{3E835452-7487-6825-C80A-9DE4DF396C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6589" y="235346"/>
            <a:ext cx="2275845" cy="2158056"/>
          </a:xfrm>
          <a:prstGeom prst="rect">
            <a:avLst/>
          </a:prstGeom>
        </p:spPr>
      </p:pic>
      <p:sp>
        <p:nvSpPr>
          <p:cNvPr id="3" name="Rectangle 2">
            <a:extLst>
              <a:ext uri="{FF2B5EF4-FFF2-40B4-BE49-F238E27FC236}">
                <a16:creationId xmlns:a16="http://schemas.microsoft.com/office/drawing/2014/main" id="{B5202D73-5F40-C1A9-222C-62F37300DA24}"/>
              </a:ext>
            </a:extLst>
          </p:cNvPr>
          <p:cNvSpPr/>
          <p:nvPr/>
        </p:nvSpPr>
        <p:spPr>
          <a:xfrm>
            <a:off x="995978" y="2333685"/>
            <a:ext cx="4156314" cy="4524315"/>
          </a:xfrm>
          <a:prstGeom prst="rect">
            <a:avLst/>
          </a:prstGeom>
        </p:spPr>
        <p:txBody>
          <a:bodyPr wrap="square">
            <a:spAutoFit/>
          </a:bodyPr>
          <a:lstStyle/>
          <a:p>
            <a:r>
              <a:rPr lang="en-GB" b="1" dirty="0"/>
              <a:t>Website: </a:t>
            </a:r>
          </a:p>
          <a:p>
            <a:r>
              <a:rPr lang="en-GB" b="1" dirty="0">
                <a:solidFill>
                  <a:srgbClr val="FFC000"/>
                </a:solidFill>
                <a:hlinkClick r:id="rId3">
                  <a:extLst>
                    <a:ext uri="{A12FA001-AC4F-418D-AE19-62706E023703}">
                      <ahyp:hlinkClr xmlns:ahyp="http://schemas.microsoft.com/office/drawing/2018/hyperlinkcolor" val="tx"/>
                    </a:ext>
                  </a:extLst>
                </a:hlinkClick>
              </a:rPr>
              <a:t>www.southasianheritage.org.uk</a:t>
            </a:r>
            <a:endParaRPr lang="en-GB" b="1" dirty="0">
              <a:solidFill>
                <a:srgbClr val="FFC000"/>
              </a:solidFill>
            </a:endParaRPr>
          </a:p>
          <a:p>
            <a:endParaRPr lang="en-GB" b="1" dirty="0"/>
          </a:p>
          <a:p>
            <a:r>
              <a:rPr lang="en-GB" b="1" dirty="0"/>
              <a:t>General:</a:t>
            </a:r>
          </a:p>
          <a:p>
            <a:r>
              <a:rPr lang="en-GB" b="1" dirty="0">
                <a:solidFill>
                  <a:srgbClr val="FFC000"/>
                </a:solidFill>
              </a:rPr>
              <a:t>Info@southasianheritage.org.uk</a:t>
            </a:r>
          </a:p>
          <a:p>
            <a:endParaRPr lang="en-GB" b="1" dirty="0"/>
          </a:p>
          <a:p>
            <a:r>
              <a:rPr lang="en-GB" b="1" dirty="0"/>
              <a:t>Trustees: 	</a:t>
            </a:r>
          </a:p>
          <a:p>
            <a:r>
              <a:rPr lang="en-GB" b="1" dirty="0">
                <a:solidFill>
                  <a:srgbClr val="FFC000"/>
                </a:solidFill>
                <a:hlinkClick r:id="rId4">
                  <a:extLst>
                    <a:ext uri="{A12FA001-AC4F-418D-AE19-62706E023703}">
                      <ahyp:hlinkClr xmlns:ahyp="http://schemas.microsoft.com/office/drawing/2018/hyperlinkcolor" val="tx"/>
                    </a:ext>
                  </a:extLst>
                </a:hlinkClick>
              </a:rPr>
              <a:t>Jasvir@southasianheritage.org.uk</a:t>
            </a:r>
            <a:endParaRPr lang="en-GB" b="1" dirty="0">
              <a:solidFill>
                <a:srgbClr val="FFC000"/>
              </a:solidFill>
            </a:endParaRPr>
          </a:p>
          <a:p>
            <a:r>
              <a:rPr lang="en-GB" b="1" dirty="0">
                <a:solidFill>
                  <a:srgbClr val="FFC000"/>
                </a:solidFill>
                <a:hlinkClick r:id="rId5">
                  <a:extLst>
                    <a:ext uri="{A12FA001-AC4F-418D-AE19-62706E023703}">
                      <ahyp:hlinkClr xmlns:ahyp="http://schemas.microsoft.com/office/drawing/2018/hyperlinkcolor" val="tx"/>
                    </a:ext>
                  </a:extLst>
                </a:hlinkClick>
              </a:rPr>
              <a:t>Binita@southasianheritage.org.uk</a:t>
            </a:r>
            <a:endParaRPr lang="en-GB" b="1" dirty="0">
              <a:solidFill>
                <a:srgbClr val="FFC000"/>
              </a:solidFill>
            </a:endParaRPr>
          </a:p>
          <a:p>
            <a:r>
              <a:rPr lang="en-GB" b="1" dirty="0">
                <a:solidFill>
                  <a:srgbClr val="FFC000"/>
                </a:solidFill>
                <a:hlinkClick r:id="rId6">
                  <a:extLst>
                    <a:ext uri="{A12FA001-AC4F-418D-AE19-62706E023703}">
                      <ahyp:hlinkClr xmlns:ahyp="http://schemas.microsoft.com/office/drawing/2018/hyperlinkcolor" val="tx"/>
                    </a:ext>
                  </a:extLst>
                </a:hlinkClick>
              </a:rPr>
              <a:t>Natasha@southasianheritage.org.uk</a:t>
            </a:r>
            <a:endParaRPr lang="en-GB" b="1" dirty="0">
              <a:solidFill>
                <a:srgbClr val="FFC000"/>
              </a:solidFill>
            </a:endParaRPr>
          </a:p>
          <a:p>
            <a:r>
              <a:rPr lang="en-GB" b="1" dirty="0">
                <a:solidFill>
                  <a:srgbClr val="FFC000"/>
                </a:solidFill>
                <a:hlinkClick r:id="rId7">
                  <a:extLst>
                    <a:ext uri="{A12FA001-AC4F-418D-AE19-62706E023703}">
                      <ahyp:hlinkClr xmlns:ahyp="http://schemas.microsoft.com/office/drawing/2018/hyperlinkcolor" val="tx"/>
                    </a:ext>
                  </a:extLst>
                </a:hlinkClick>
              </a:rPr>
              <a:t>Laks@southasianheritage.org.uk</a:t>
            </a:r>
            <a:endParaRPr lang="en-GB" b="1" dirty="0">
              <a:solidFill>
                <a:srgbClr val="FFC000"/>
              </a:solidFill>
            </a:endParaRPr>
          </a:p>
          <a:p>
            <a:endParaRPr lang="en-GB" b="1" dirty="0">
              <a:solidFill>
                <a:srgbClr val="FFC000"/>
              </a:solidFill>
            </a:endParaRPr>
          </a:p>
          <a:p>
            <a:r>
              <a:rPr lang="en-GB" b="1" dirty="0"/>
              <a:t>Events:</a:t>
            </a:r>
          </a:p>
          <a:p>
            <a:r>
              <a:rPr lang="en-GB" b="1" dirty="0">
                <a:solidFill>
                  <a:srgbClr val="FFC000"/>
                </a:solidFill>
              </a:rPr>
              <a:t>Events@southasianheritage.org.uk</a:t>
            </a:r>
          </a:p>
          <a:p>
            <a:endParaRPr lang="en-GB" b="1" dirty="0"/>
          </a:p>
          <a:p>
            <a:endParaRPr lang="en-GB" dirty="0"/>
          </a:p>
        </p:txBody>
      </p:sp>
      <p:grpSp>
        <p:nvGrpSpPr>
          <p:cNvPr id="4" name="Group 3">
            <a:extLst>
              <a:ext uri="{FF2B5EF4-FFF2-40B4-BE49-F238E27FC236}">
                <a16:creationId xmlns:a16="http://schemas.microsoft.com/office/drawing/2014/main" id="{3E9CD31D-DC1D-48C7-2D2C-E39789496791}"/>
              </a:ext>
            </a:extLst>
          </p:cNvPr>
          <p:cNvGrpSpPr/>
          <p:nvPr/>
        </p:nvGrpSpPr>
        <p:grpSpPr>
          <a:xfrm>
            <a:off x="995978" y="800817"/>
            <a:ext cx="1052512" cy="1041400"/>
            <a:chOff x="995978" y="800817"/>
            <a:chExt cx="1052512" cy="1041400"/>
          </a:xfrm>
        </p:grpSpPr>
        <p:sp>
          <p:nvSpPr>
            <p:cNvPr id="5" name="Freeform 28">
              <a:extLst>
                <a:ext uri="{FF2B5EF4-FFF2-40B4-BE49-F238E27FC236}">
                  <a16:creationId xmlns:a16="http://schemas.microsoft.com/office/drawing/2014/main" id="{41D0BBB9-D522-2E35-D7FD-1F4E2AE3C43C}"/>
                </a:ext>
              </a:extLst>
            </p:cNvPr>
            <p:cNvSpPr>
              <a:spLocks/>
            </p:cNvSpPr>
            <p:nvPr/>
          </p:nvSpPr>
          <p:spPr bwMode="auto">
            <a:xfrm>
              <a:off x="995978" y="800817"/>
              <a:ext cx="1052512" cy="1041400"/>
            </a:xfrm>
            <a:custGeom>
              <a:avLst/>
              <a:gdLst>
                <a:gd name="T0" fmla="*/ 46 w 276"/>
                <a:gd name="T1" fmla="*/ 232 h 273"/>
                <a:gd name="T2" fmla="*/ 132 w 276"/>
                <a:gd name="T3" fmla="*/ 270 h 273"/>
                <a:gd name="T4" fmla="*/ 206 w 276"/>
                <a:gd name="T5" fmla="*/ 257 h 273"/>
                <a:gd name="T6" fmla="*/ 273 w 276"/>
                <a:gd name="T7" fmla="*/ 137 h 273"/>
                <a:gd name="T8" fmla="*/ 212 w 276"/>
                <a:gd name="T9" fmla="*/ 28 h 273"/>
                <a:gd name="T10" fmla="*/ 87 w 276"/>
                <a:gd name="T11" fmla="*/ 17 h 273"/>
                <a:gd name="T12" fmla="*/ 8 w 276"/>
                <a:gd name="T13" fmla="*/ 114 h 273"/>
                <a:gd name="T14" fmla="*/ 46 w 276"/>
                <a:gd name="T15" fmla="*/ 232 h 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6" h="273">
                  <a:moveTo>
                    <a:pt x="46" y="232"/>
                  </a:moveTo>
                  <a:cubicBezTo>
                    <a:pt x="69" y="255"/>
                    <a:pt x="100" y="268"/>
                    <a:pt x="132" y="270"/>
                  </a:cubicBezTo>
                  <a:cubicBezTo>
                    <a:pt x="157" y="273"/>
                    <a:pt x="183" y="268"/>
                    <a:pt x="206" y="257"/>
                  </a:cubicBezTo>
                  <a:cubicBezTo>
                    <a:pt x="249" y="235"/>
                    <a:pt x="276" y="185"/>
                    <a:pt x="273" y="137"/>
                  </a:cubicBezTo>
                  <a:cubicBezTo>
                    <a:pt x="272" y="93"/>
                    <a:pt x="248" y="52"/>
                    <a:pt x="212" y="28"/>
                  </a:cubicBezTo>
                  <a:cubicBezTo>
                    <a:pt x="175" y="5"/>
                    <a:pt x="127" y="0"/>
                    <a:pt x="87" y="17"/>
                  </a:cubicBezTo>
                  <a:cubicBezTo>
                    <a:pt x="47" y="34"/>
                    <a:pt x="17" y="71"/>
                    <a:pt x="8" y="114"/>
                  </a:cubicBezTo>
                  <a:cubicBezTo>
                    <a:pt x="0" y="156"/>
                    <a:pt x="15" y="202"/>
                    <a:pt x="46" y="232"/>
                  </a:cubicBezTo>
                  <a:close/>
                </a:path>
              </a:pathLst>
            </a:custGeom>
            <a:noFill/>
            <a:ln w="30163" cap="flat">
              <a:solidFill>
                <a:schemeClr val="tx1">
                  <a:lumMod val="7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Rectangle 7">
              <a:extLst>
                <a:ext uri="{FF2B5EF4-FFF2-40B4-BE49-F238E27FC236}">
                  <a16:creationId xmlns:a16="http://schemas.microsoft.com/office/drawing/2014/main" id="{6F2A1F1D-5E11-11CA-F6A6-860C9F420658}"/>
                </a:ext>
              </a:extLst>
            </p:cNvPr>
            <p:cNvSpPr>
              <a:spLocks noChangeArrowheads="1"/>
            </p:cNvSpPr>
            <p:nvPr/>
          </p:nvSpPr>
          <p:spPr bwMode="auto">
            <a:xfrm>
              <a:off x="1192015" y="985563"/>
              <a:ext cx="660437"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4400" b="1" i="0" u="none" strike="noStrike" cap="none" normalizeH="0" baseline="0" dirty="0">
                  <a:ln>
                    <a:noFill/>
                  </a:ln>
                  <a:effectLst/>
                  <a:latin typeface="+mj-lt"/>
                </a:rPr>
                <a:t>0</a:t>
              </a:r>
              <a:r>
                <a:rPr kumimoji="0" lang="en-GB" altLang="ru-RU" sz="4400" b="1" i="0" u="none" strike="noStrike" cap="none" normalizeH="0" baseline="0" dirty="0">
                  <a:ln>
                    <a:noFill/>
                  </a:ln>
                  <a:effectLst/>
                  <a:latin typeface="+mj-lt"/>
                </a:rPr>
                <a:t>5</a:t>
              </a:r>
              <a:endParaRPr kumimoji="0" lang="ru-RU" altLang="ru-RU" sz="4400" b="0" i="0" u="none" strike="noStrike" cap="none" normalizeH="0" baseline="0" dirty="0">
                <a:ln>
                  <a:noFill/>
                </a:ln>
                <a:effectLst/>
                <a:latin typeface="+mj-lt"/>
              </a:endParaRPr>
            </a:p>
          </p:txBody>
        </p:sp>
      </p:grpSp>
      <p:pic>
        <p:nvPicPr>
          <p:cNvPr id="13" name="Graphic 12">
            <a:hlinkClick r:id="rId8"/>
            <a:extLst>
              <a:ext uri="{FF2B5EF4-FFF2-40B4-BE49-F238E27FC236}">
                <a16:creationId xmlns:a16="http://schemas.microsoft.com/office/drawing/2014/main" id="{22F82DB2-2F2A-3D73-6473-070038DF7AC7}"/>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430108" y="3971019"/>
            <a:ext cx="457200" cy="457200"/>
          </a:xfrm>
          <a:prstGeom prst="rect">
            <a:avLst/>
          </a:prstGeom>
        </p:spPr>
      </p:pic>
      <p:pic>
        <p:nvPicPr>
          <p:cNvPr id="15" name="Graphic 14">
            <a:hlinkClick r:id="rId11"/>
            <a:extLst>
              <a:ext uri="{FF2B5EF4-FFF2-40B4-BE49-F238E27FC236}">
                <a16:creationId xmlns:a16="http://schemas.microsoft.com/office/drawing/2014/main" id="{F48D0B0F-C8FC-6978-E454-D8887DB8AAB7}"/>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6430108" y="4640439"/>
            <a:ext cx="457200" cy="457200"/>
          </a:xfrm>
          <a:prstGeom prst="rect">
            <a:avLst/>
          </a:prstGeom>
        </p:spPr>
      </p:pic>
      <p:pic>
        <p:nvPicPr>
          <p:cNvPr id="17" name="Graphic 16">
            <a:hlinkClick r:id="rId14"/>
            <a:extLst>
              <a:ext uri="{FF2B5EF4-FFF2-40B4-BE49-F238E27FC236}">
                <a16:creationId xmlns:a16="http://schemas.microsoft.com/office/drawing/2014/main" id="{C89CFC97-01F6-6C19-24A2-040063205E87}"/>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6430108" y="5309857"/>
            <a:ext cx="457200" cy="457200"/>
          </a:xfrm>
          <a:prstGeom prst="rect">
            <a:avLst/>
          </a:prstGeom>
        </p:spPr>
      </p:pic>
      <p:pic>
        <p:nvPicPr>
          <p:cNvPr id="21" name="Graphic 20">
            <a:hlinkClick r:id="rId17"/>
            <a:extLst>
              <a:ext uri="{FF2B5EF4-FFF2-40B4-BE49-F238E27FC236}">
                <a16:creationId xmlns:a16="http://schemas.microsoft.com/office/drawing/2014/main" id="{297BAED8-C03A-7487-8287-B1C502821F3C}"/>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6430108" y="3301599"/>
            <a:ext cx="457200" cy="457200"/>
          </a:xfrm>
          <a:prstGeom prst="rect">
            <a:avLst/>
          </a:prstGeom>
        </p:spPr>
      </p:pic>
      <p:pic>
        <p:nvPicPr>
          <p:cNvPr id="25" name="Graphic 24">
            <a:hlinkClick r:id="rId20"/>
            <a:extLst>
              <a:ext uri="{FF2B5EF4-FFF2-40B4-BE49-F238E27FC236}">
                <a16:creationId xmlns:a16="http://schemas.microsoft.com/office/drawing/2014/main" id="{D7468273-D956-54B3-2C6E-E2AEBB764CF9}"/>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a:off x="6430108" y="2632179"/>
            <a:ext cx="457200" cy="457200"/>
          </a:xfrm>
          <a:prstGeom prst="rect">
            <a:avLst/>
          </a:prstGeom>
        </p:spPr>
      </p:pic>
      <p:sp>
        <p:nvSpPr>
          <p:cNvPr id="32" name="Rectangle 31">
            <a:extLst>
              <a:ext uri="{FF2B5EF4-FFF2-40B4-BE49-F238E27FC236}">
                <a16:creationId xmlns:a16="http://schemas.microsoft.com/office/drawing/2014/main" id="{C46B28C4-9723-E5A4-2914-BC6227B1531B}"/>
              </a:ext>
            </a:extLst>
          </p:cNvPr>
          <p:cNvSpPr/>
          <p:nvPr/>
        </p:nvSpPr>
        <p:spPr>
          <a:xfrm>
            <a:off x="7091978" y="2643058"/>
            <a:ext cx="4156314" cy="369332"/>
          </a:xfrm>
          <a:prstGeom prst="rect">
            <a:avLst/>
          </a:prstGeom>
        </p:spPr>
        <p:txBody>
          <a:bodyPr wrap="square">
            <a:spAutoFit/>
          </a:bodyPr>
          <a:lstStyle/>
          <a:p>
            <a:r>
              <a:rPr lang="en-GB" dirty="0"/>
              <a:t>@SAHM_UK</a:t>
            </a:r>
          </a:p>
        </p:txBody>
      </p:sp>
      <p:sp>
        <p:nvSpPr>
          <p:cNvPr id="33" name="Rectangle 32">
            <a:extLst>
              <a:ext uri="{FF2B5EF4-FFF2-40B4-BE49-F238E27FC236}">
                <a16:creationId xmlns:a16="http://schemas.microsoft.com/office/drawing/2014/main" id="{44333433-3C1F-9CE9-4A73-FF96DA18808F}"/>
              </a:ext>
            </a:extLst>
          </p:cNvPr>
          <p:cNvSpPr/>
          <p:nvPr/>
        </p:nvSpPr>
        <p:spPr>
          <a:xfrm>
            <a:off x="7091978" y="3301599"/>
            <a:ext cx="4156314" cy="369332"/>
          </a:xfrm>
          <a:prstGeom prst="rect">
            <a:avLst/>
          </a:prstGeom>
        </p:spPr>
        <p:txBody>
          <a:bodyPr wrap="square">
            <a:spAutoFit/>
          </a:bodyPr>
          <a:lstStyle/>
          <a:p>
            <a:r>
              <a:rPr lang="en-GB" dirty="0"/>
              <a:t>/southasianheritagemonth</a:t>
            </a:r>
          </a:p>
        </p:txBody>
      </p:sp>
      <p:sp>
        <p:nvSpPr>
          <p:cNvPr id="34" name="Rectangle 33">
            <a:extLst>
              <a:ext uri="{FF2B5EF4-FFF2-40B4-BE49-F238E27FC236}">
                <a16:creationId xmlns:a16="http://schemas.microsoft.com/office/drawing/2014/main" id="{25D6BD81-07CE-BB02-69AA-671178E36136}"/>
              </a:ext>
            </a:extLst>
          </p:cNvPr>
          <p:cNvSpPr/>
          <p:nvPr/>
        </p:nvSpPr>
        <p:spPr>
          <a:xfrm>
            <a:off x="7091978" y="3960140"/>
            <a:ext cx="4156314" cy="369332"/>
          </a:xfrm>
          <a:prstGeom prst="rect">
            <a:avLst/>
          </a:prstGeom>
        </p:spPr>
        <p:txBody>
          <a:bodyPr wrap="square">
            <a:spAutoFit/>
          </a:bodyPr>
          <a:lstStyle/>
          <a:p>
            <a:r>
              <a:rPr lang="en-GB" dirty="0"/>
              <a:t>/southasianheritagemonth_uk</a:t>
            </a:r>
          </a:p>
        </p:txBody>
      </p:sp>
      <p:sp>
        <p:nvSpPr>
          <p:cNvPr id="35" name="Rectangle 34">
            <a:extLst>
              <a:ext uri="{FF2B5EF4-FFF2-40B4-BE49-F238E27FC236}">
                <a16:creationId xmlns:a16="http://schemas.microsoft.com/office/drawing/2014/main" id="{0BA53008-5A46-18B0-828D-59C150357794}"/>
              </a:ext>
            </a:extLst>
          </p:cNvPr>
          <p:cNvSpPr/>
          <p:nvPr/>
        </p:nvSpPr>
        <p:spPr>
          <a:xfrm>
            <a:off x="7091978" y="4658722"/>
            <a:ext cx="4156314" cy="369332"/>
          </a:xfrm>
          <a:prstGeom prst="rect">
            <a:avLst/>
          </a:prstGeom>
        </p:spPr>
        <p:txBody>
          <a:bodyPr wrap="square">
            <a:spAutoFit/>
          </a:bodyPr>
          <a:lstStyle/>
          <a:p>
            <a:r>
              <a:rPr lang="en-GB" dirty="0"/>
              <a:t>/south-asian-heritage-month</a:t>
            </a:r>
          </a:p>
        </p:txBody>
      </p:sp>
      <p:sp>
        <p:nvSpPr>
          <p:cNvPr id="36" name="Rectangle 35">
            <a:extLst>
              <a:ext uri="{FF2B5EF4-FFF2-40B4-BE49-F238E27FC236}">
                <a16:creationId xmlns:a16="http://schemas.microsoft.com/office/drawing/2014/main" id="{27492452-A0AE-7564-AFC8-319AE4DCBE5E}"/>
              </a:ext>
            </a:extLst>
          </p:cNvPr>
          <p:cNvSpPr/>
          <p:nvPr/>
        </p:nvSpPr>
        <p:spPr>
          <a:xfrm>
            <a:off x="7091978" y="5329199"/>
            <a:ext cx="4156314" cy="369332"/>
          </a:xfrm>
          <a:prstGeom prst="rect">
            <a:avLst/>
          </a:prstGeom>
        </p:spPr>
        <p:txBody>
          <a:bodyPr wrap="square">
            <a:spAutoFit/>
          </a:bodyPr>
          <a:lstStyle/>
          <a:p>
            <a:r>
              <a:rPr lang="en-GB" dirty="0"/>
              <a:t>/southasianheritagemonth</a:t>
            </a:r>
          </a:p>
        </p:txBody>
      </p:sp>
    </p:spTree>
    <p:extLst>
      <p:ext uri="{BB962C8B-B14F-4D97-AF65-F5344CB8AC3E}">
        <p14:creationId xmlns:p14="http://schemas.microsoft.com/office/powerpoint/2010/main" val="3128738999"/>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1250"/>
                                      </p:stCondLst>
                                      <p:childTnLst>
                                        <p:set>
                                          <p:cBhvr>
                                            <p:cTn id="6" dur="1" fill="hold">
                                              <p:stCondLst>
                                                <p:cond delay="0"/>
                                              </p:stCondLst>
                                            </p:cTn>
                                            <p:tgtEl>
                                              <p:spTgt spid="2"/>
                                            </p:tgtEl>
                                            <p:attrNameLst>
                                              <p:attrName>style.visibility</p:attrName>
                                            </p:attrNameLst>
                                          </p:cBhvr>
                                          <p:to>
                                            <p:strVal val="visible"/>
                                          </p:to>
                                        </p:set>
                                      </p:childTnLst>
                                    </p:cTn>
                                  </p:par>
                                  <p:par>
                                    <p:cTn id="7" presetID="2" presetClass="entr" presetSubtype="8" fill="hold" grpId="0" nodeType="withEffect" p14:presetBounceEnd="67000">
                                      <p:stCondLst>
                                        <p:cond delay="1250"/>
                                      </p:stCondLst>
                                      <p:childTnLst>
                                        <p:set>
                                          <p:cBhvr>
                                            <p:cTn id="8" dur="1" fill="hold">
                                              <p:stCondLst>
                                                <p:cond delay="0"/>
                                              </p:stCondLst>
                                            </p:cTn>
                                            <p:tgtEl>
                                              <p:spTgt spid="3"/>
                                            </p:tgtEl>
                                            <p:attrNameLst>
                                              <p:attrName>style.visibility</p:attrName>
                                            </p:attrNameLst>
                                          </p:cBhvr>
                                          <p:to>
                                            <p:strVal val="visible"/>
                                          </p:to>
                                        </p:set>
                                        <p:anim calcmode="lin" valueType="num" p14:bounceEnd="67000">
                                          <p:cBhvr additive="base">
                                            <p:cTn id="9" dur="1000" fill="hold"/>
                                            <p:tgtEl>
                                              <p:spTgt spid="3"/>
                                            </p:tgtEl>
                                            <p:attrNameLst>
                                              <p:attrName>ppt_x</p:attrName>
                                            </p:attrNameLst>
                                          </p:cBhvr>
                                          <p:tavLst>
                                            <p:tav tm="0">
                                              <p:val>
                                                <p:strVal val="0-#ppt_w/2"/>
                                              </p:val>
                                            </p:tav>
                                            <p:tav tm="100000">
                                              <p:val>
                                                <p:strVal val="#ppt_x"/>
                                              </p:val>
                                            </p:tav>
                                          </p:tavLst>
                                        </p:anim>
                                        <p:anim calcmode="lin" valueType="num" p14:bounceEnd="67000">
                                          <p:cBhvr additive="base">
                                            <p:cTn id="10" dur="1000" fill="hold"/>
                                            <p:tgtEl>
                                              <p:spTgt spid="3"/>
                                            </p:tgtEl>
                                            <p:attrNameLst>
                                              <p:attrName>ppt_y</p:attrName>
                                            </p:attrNameLst>
                                          </p:cBhvr>
                                          <p:tavLst>
                                            <p:tav tm="0">
                                              <p:val>
                                                <p:strVal val="#ppt_y"/>
                                              </p:val>
                                            </p:tav>
                                            <p:tav tm="100000">
                                              <p:val>
                                                <p:strVal val="#ppt_y"/>
                                              </p:val>
                                            </p:tav>
                                          </p:tavLst>
                                        </p:anim>
                                      </p:childTnLst>
                                    </p:cTn>
                                  </p:par>
                                  <p:par>
                                    <p:cTn id="11" presetID="2" presetClass="entr" presetSubtype="8" fill="hold" grpId="0" nodeType="withEffect" p14:presetBounceEnd="67000">
                                      <p:stCondLst>
                                        <p:cond delay="1250"/>
                                      </p:stCondLst>
                                      <p:childTnLst>
                                        <p:set>
                                          <p:cBhvr>
                                            <p:cTn id="12" dur="1" fill="hold">
                                              <p:stCondLst>
                                                <p:cond delay="0"/>
                                              </p:stCondLst>
                                            </p:cTn>
                                            <p:tgtEl>
                                              <p:spTgt spid="32"/>
                                            </p:tgtEl>
                                            <p:attrNameLst>
                                              <p:attrName>style.visibility</p:attrName>
                                            </p:attrNameLst>
                                          </p:cBhvr>
                                          <p:to>
                                            <p:strVal val="visible"/>
                                          </p:to>
                                        </p:set>
                                        <p:anim calcmode="lin" valueType="num" p14:bounceEnd="67000">
                                          <p:cBhvr additive="base">
                                            <p:cTn id="13" dur="1000" fill="hold"/>
                                            <p:tgtEl>
                                              <p:spTgt spid="32"/>
                                            </p:tgtEl>
                                            <p:attrNameLst>
                                              <p:attrName>ppt_x</p:attrName>
                                            </p:attrNameLst>
                                          </p:cBhvr>
                                          <p:tavLst>
                                            <p:tav tm="0">
                                              <p:val>
                                                <p:strVal val="0-#ppt_w/2"/>
                                              </p:val>
                                            </p:tav>
                                            <p:tav tm="100000">
                                              <p:val>
                                                <p:strVal val="#ppt_x"/>
                                              </p:val>
                                            </p:tav>
                                          </p:tavLst>
                                        </p:anim>
                                        <p:anim calcmode="lin" valueType="num" p14:bounceEnd="67000">
                                          <p:cBhvr additive="base">
                                            <p:cTn id="14" dur="1000" fill="hold"/>
                                            <p:tgtEl>
                                              <p:spTgt spid="32"/>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14:presetBounceEnd="67000">
                                      <p:stCondLst>
                                        <p:cond delay="1250"/>
                                      </p:stCondLst>
                                      <p:childTnLst>
                                        <p:set>
                                          <p:cBhvr>
                                            <p:cTn id="16" dur="1" fill="hold">
                                              <p:stCondLst>
                                                <p:cond delay="0"/>
                                              </p:stCondLst>
                                            </p:cTn>
                                            <p:tgtEl>
                                              <p:spTgt spid="33"/>
                                            </p:tgtEl>
                                            <p:attrNameLst>
                                              <p:attrName>style.visibility</p:attrName>
                                            </p:attrNameLst>
                                          </p:cBhvr>
                                          <p:to>
                                            <p:strVal val="visible"/>
                                          </p:to>
                                        </p:set>
                                        <p:anim calcmode="lin" valueType="num" p14:bounceEnd="67000">
                                          <p:cBhvr additive="base">
                                            <p:cTn id="17" dur="1000" fill="hold"/>
                                            <p:tgtEl>
                                              <p:spTgt spid="33"/>
                                            </p:tgtEl>
                                            <p:attrNameLst>
                                              <p:attrName>ppt_x</p:attrName>
                                            </p:attrNameLst>
                                          </p:cBhvr>
                                          <p:tavLst>
                                            <p:tav tm="0">
                                              <p:val>
                                                <p:strVal val="0-#ppt_w/2"/>
                                              </p:val>
                                            </p:tav>
                                            <p:tav tm="100000">
                                              <p:val>
                                                <p:strVal val="#ppt_x"/>
                                              </p:val>
                                            </p:tav>
                                          </p:tavLst>
                                        </p:anim>
                                        <p:anim calcmode="lin" valueType="num" p14:bounceEnd="67000">
                                          <p:cBhvr additive="base">
                                            <p:cTn id="18" dur="1000" fill="hold"/>
                                            <p:tgtEl>
                                              <p:spTgt spid="33"/>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14:presetBounceEnd="67000">
                                      <p:stCondLst>
                                        <p:cond delay="1250"/>
                                      </p:stCondLst>
                                      <p:childTnLst>
                                        <p:set>
                                          <p:cBhvr>
                                            <p:cTn id="20" dur="1" fill="hold">
                                              <p:stCondLst>
                                                <p:cond delay="0"/>
                                              </p:stCondLst>
                                            </p:cTn>
                                            <p:tgtEl>
                                              <p:spTgt spid="34"/>
                                            </p:tgtEl>
                                            <p:attrNameLst>
                                              <p:attrName>style.visibility</p:attrName>
                                            </p:attrNameLst>
                                          </p:cBhvr>
                                          <p:to>
                                            <p:strVal val="visible"/>
                                          </p:to>
                                        </p:set>
                                        <p:anim calcmode="lin" valueType="num" p14:bounceEnd="67000">
                                          <p:cBhvr additive="base">
                                            <p:cTn id="21" dur="1000" fill="hold"/>
                                            <p:tgtEl>
                                              <p:spTgt spid="34"/>
                                            </p:tgtEl>
                                            <p:attrNameLst>
                                              <p:attrName>ppt_x</p:attrName>
                                            </p:attrNameLst>
                                          </p:cBhvr>
                                          <p:tavLst>
                                            <p:tav tm="0">
                                              <p:val>
                                                <p:strVal val="0-#ppt_w/2"/>
                                              </p:val>
                                            </p:tav>
                                            <p:tav tm="100000">
                                              <p:val>
                                                <p:strVal val="#ppt_x"/>
                                              </p:val>
                                            </p:tav>
                                          </p:tavLst>
                                        </p:anim>
                                        <p:anim calcmode="lin" valueType="num" p14:bounceEnd="67000">
                                          <p:cBhvr additive="base">
                                            <p:cTn id="22" dur="1000" fill="hold"/>
                                            <p:tgtEl>
                                              <p:spTgt spid="34"/>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14:presetBounceEnd="67000">
                                      <p:stCondLst>
                                        <p:cond delay="1250"/>
                                      </p:stCondLst>
                                      <p:childTnLst>
                                        <p:set>
                                          <p:cBhvr>
                                            <p:cTn id="24" dur="1" fill="hold">
                                              <p:stCondLst>
                                                <p:cond delay="0"/>
                                              </p:stCondLst>
                                            </p:cTn>
                                            <p:tgtEl>
                                              <p:spTgt spid="35"/>
                                            </p:tgtEl>
                                            <p:attrNameLst>
                                              <p:attrName>style.visibility</p:attrName>
                                            </p:attrNameLst>
                                          </p:cBhvr>
                                          <p:to>
                                            <p:strVal val="visible"/>
                                          </p:to>
                                        </p:set>
                                        <p:anim calcmode="lin" valueType="num" p14:bounceEnd="67000">
                                          <p:cBhvr additive="base">
                                            <p:cTn id="25" dur="1000" fill="hold"/>
                                            <p:tgtEl>
                                              <p:spTgt spid="35"/>
                                            </p:tgtEl>
                                            <p:attrNameLst>
                                              <p:attrName>ppt_x</p:attrName>
                                            </p:attrNameLst>
                                          </p:cBhvr>
                                          <p:tavLst>
                                            <p:tav tm="0">
                                              <p:val>
                                                <p:strVal val="0-#ppt_w/2"/>
                                              </p:val>
                                            </p:tav>
                                            <p:tav tm="100000">
                                              <p:val>
                                                <p:strVal val="#ppt_x"/>
                                              </p:val>
                                            </p:tav>
                                          </p:tavLst>
                                        </p:anim>
                                        <p:anim calcmode="lin" valueType="num" p14:bounceEnd="67000">
                                          <p:cBhvr additive="base">
                                            <p:cTn id="26" dur="1000" fill="hold"/>
                                            <p:tgtEl>
                                              <p:spTgt spid="35"/>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14:presetBounceEnd="67000">
                                      <p:stCondLst>
                                        <p:cond delay="1250"/>
                                      </p:stCondLst>
                                      <p:childTnLst>
                                        <p:set>
                                          <p:cBhvr>
                                            <p:cTn id="28" dur="1" fill="hold">
                                              <p:stCondLst>
                                                <p:cond delay="0"/>
                                              </p:stCondLst>
                                            </p:cTn>
                                            <p:tgtEl>
                                              <p:spTgt spid="36"/>
                                            </p:tgtEl>
                                            <p:attrNameLst>
                                              <p:attrName>style.visibility</p:attrName>
                                            </p:attrNameLst>
                                          </p:cBhvr>
                                          <p:to>
                                            <p:strVal val="visible"/>
                                          </p:to>
                                        </p:set>
                                        <p:anim calcmode="lin" valueType="num" p14:bounceEnd="67000">
                                          <p:cBhvr additive="base">
                                            <p:cTn id="29" dur="1000" fill="hold"/>
                                            <p:tgtEl>
                                              <p:spTgt spid="36"/>
                                            </p:tgtEl>
                                            <p:attrNameLst>
                                              <p:attrName>ppt_x</p:attrName>
                                            </p:attrNameLst>
                                          </p:cBhvr>
                                          <p:tavLst>
                                            <p:tav tm="0">
                                              <p:val>
                                                <p:strVal val="0-#ppt_w/2"/>
                                              </p:val>
                                            </p:tav>
                                            <p:tav tm="100000">
                                              <p:val>
                                                <p:strVal val="#ppt_x"/>
                                              </p:val>
                                            </p:tav>
                                          </p:tavLst>
                                        </p:anim>
                                        <p:anim calcmode="lin" valueType="num" p14:bounceEnd="67000">
                                          <p:cBhvr additive="base">
                                            <p:cTn id="30" dur="1000" fill="hold"/>
                                            <p:tgtEl>
                                              <p:spTgt spid="3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2" grpId="0"/>
          <p:bldP spid="33" grpId="0"/>
          <p:bldP spid="34" grpId="0"/>
          <p:bldP spid="35" grpId="0"/>
          <p:bldP spid="36"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1250"/>
                                      </p:stCondLst>
                                      <p:childTnLst>
                                        <p:set>
                                          <p:cBhvr>
                                            <p:cTn id="6" dur="1" fill="hold">
                                              <p:stCondLst>
                                                <p:cond delay="0"/>
                                              </p:stCondLst>
                                            </p:cTn>
                                            <p:tgtEl>
                                              <p:spTgt spid="2"/>
                                            </p:tgtEl>
                                            <p:attrNameLst>
                                              <p:attrName>style.visibility</p:attrName>
                                            </p:attrNameLst>
                                          </p:cBhvr>
                                          <p:to>
                                            <p:strVal val="visible"/>
                                          </p:to>
                                        </p:set>
                                      </p:childTnLst>
                                    </p:cTn>
                                  </p:par>
                                  <p:par>
                                    <p:cTn id="7" presetID="2" presetClass="entr" presetSubtype="8" fill="hold" grpId="0" nodeType="withEffect">
                                      <p:stCondLst>
                                        <p:cond delay="1250"/>
                                      </p:stCondLst>
                                      <p:childTnLst>
                                        <p:set>
                                          <p:cBhvr>
                                            <p:cTn id="8" dur="1" fill="hold">
                                              <p:stCondLst>
                                                <p:cond delay="0"/>
                                              </p:stCondLst>
                                            </p:cTn>
                                            <p:tgtEl>
                                              <p:spTgt spid="3"/>
                                            </p:tgtEl>
                                            <p:attrNameLst>
                                              <p:attrName>style.visibility</p:attrName>
                                            </p:attrNameLst>
                                          </p:cBhvr>
                                          <p:to>
                                            <p:strVal val="visible"/>
                                          </p:to>
                                        </p:set>
                                        <p:anim calcmode="lin" valueType="num">
                                          <p:cBhvr additive="base">
                                            <p:cTn id="9" dur="1000" fill="hold"/>
                                            <p:tgtEl>
                                              <p:spTgt spid="3"/>
                                            </p:tgtEl>
                                            <p:attrNameLst>
                                              <p:attrName>ppt_x</p:attrName>
                                            </p:attrNameLst>
                                          </p:cBhvr>
                                          <p:tavLst>
                                            <p:tav tm="0">
                                              <p:val>
                                                <p:strVal val="0-#ppt_w/2"/>
                                              </p:val>
                                            </p:tav>
                                            <p:tav tm="100000">
                                              <p:val>
                                                <p:strVal val="#ppt_x"/>
                                              </p:val>
                                            </p:tav>
                                          </p:tavLst>
                                        </p:anim>
                                        <p:anim calcmode="lin" valueType="num">
                                          <p:cBhvr additive="base">
                                            <p:cTn id="10" dur="1000" fill="hold"/>
                                            <p:tgtEl>
                                              <p:spTgt spid="3"/>
                                            </p:tgtEl>
                                            <p:attrNameLst>
                                              <p:attrName>ppt_y</p:attrName>
                                            </p:attrNameLst>
                                          </p:cBhvr>
                                          <p:tavLst>
                                            <p:tav tm="0">
                                              <p:val>
                                                <p:strVal val="#ppt_y"/>
                                              </p:val>
                                            </p:tav>
                                            <p:tav tm="100000">
                                              <p:val>
                                                <p:strVal val="#ppt_y"/>
                                              </p:val>
                                            </p:tav>
                                          </p:tavLst>
                                        </p:anim>
                                      </p:childTnLst>
                                    </p:cTn>
                                  </p:par>
                                  <p:par>
                                    <p:cTn id="11" presetID="2" presetClass="entr" presetSubtype="8" fill="hold" grpId="0" nodeType="withEffect">
                                      <p:stCondLst>
                                        <p:cond delay="1250"/>
                                      </p:stCondLst>
                                      <p:childTnLst>
                                        <p:set>
                                          <p:cBhvr>
                                            <p:cTn id="12" dur="1" fill="hold">
                                              <p:stCondLst>
                                                <p:cond delay="0"/>
                                              </p:stCondLst>
                                            </p:cTn>
                                            <p:tgtEl>
                                              <p:spTgt spid="32"/>
                                            </p:tgtEl>
                                            <p:attrNameLst>
                                              <p:attrName>style.visibility</p:attrName>
                                            </p:attrNameLst>
                                          </p:cBhvr>
                                          <p:to>
                                            <p:strVal val="visible"/>
                                          </p:to>
                                        </p:set>
                                        <p:anim calcmode="lin" valueType="num">
                                          <p:cBhvr additive="base">
                                            <p:cTn id="13" dur="1000" fill="hold"/>
                                            <p:tgtEl>
                                              <p:spTgt spid="32"/>
                                            </p:tgtEl>
                                            <p:attrNameLst>
                                              <p:attrName>ppt_x</p:attrName>
                                            </p:attrNameLst>
                                          </p:cBhvr>
                                          <p:tavLst>
                                            <p:tav tm="0">
                                              <p:val>
                                                <p:strVal val="0-#ppt_w/2"/>
                                              </p:val>
                                            </p:tav>
                                            <p:tav tm="100000">
                                              <p:val>
                                                <p:strVal val="#ppt_x"/>
                                              </p:val>
                                            </p:tav>
                                          </p:tavLst>
                                        </p:anim>
                                        <p:anim calcmode="lin" valueType="num">
                                          <p:cBhvr additive="base">
                                            <p:cTn id="14" dur="1000" fill="hold"/>
                                            <p:tgtEl>
                                              <p:spTgt spid="32"/>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1250"/>
                                      </p:stCondLst>
                                      <p:childTnLst>
                                        <p:set>
                                          <p:cBhvr>
                                            <p:cTn id="16" dur="1" fill="hold">
                                              <p:stCondLst>
                                                <p:cond delay="0"/>
                                              </p:stCondLst>
                                            </p:cTn>
                                            <p:tgtEl>
                                              <p:spTgt spid="33"/>
                                            </p:tgtEl>
                                            <p:attrNameLst>
                                              <p:attrName>style.visibility</p:attrName>
                                            </p:attrNameLst>
                                          </p:cBhvr>
                                          <p:to>
                                            <p:strVal val="visible"/>
                                          </p:to>
                                        </p:set>
                                        <p:anim calcmode="lin" valueType="num">
                                          <p:cBhvr additive="base">
                                            <p:cTn id="17" dur="1000" fill="hold"/>
                                            <p:tgtEl>
                                              <p:spTgt spid="33"/>
                                            </p:tgtEl>
                                            <p:attrNameLst>
                                              <p:attrName>ppt_x</p:attrName>
                                            </p:attrNameLst>
                                          </p:cBhvr>
                                          <p:tavLst>
                                            <p:tav tm="0">
                                              <p:val>
                                                <p:strVal val="0-#ppt_w/2"/>
                                              </p:val>
                                            </p:tav>
                                            <p:tav tm="100000">
                                              <p:val>
                                                <p:strVal val="#ppt_x"/>
                                              </p:val>
                                            </p:tav>
                                          </p:tavLst>
                                        </p:anim>
                                        <p:anim calcmode="lin" valueType="num">
                                          <p:cBhvr additive="base">
                                            <p:cTn id="18" dur="1000" fill="hold"/>
                                            <p:tgtEl>
                                              <p:spTgt spid="33"/>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1250"/>
                                      </p:stCondLst>
                                      <p:childTnLst>
                                        <p:set>
                                          <p:cBhvr>
                                            <p:cTn id="20" dur="1" fill="hold">
                                              <p:stCondLst>
                                                <p:cond delay="0"/>
                                              </p:stCondLst>
                                            </p:cTn>
                                            <p:tgtEl>
                                              <p:spTgt spid="34"/>
                                            </p:tgtEl>
                                            <p:attrNameLst>
                                              <p:attrName>style.visibility</p:attrName>
                                            </p:attrNameLst>
                                          </p:cBhvr>
                                          <p:to>
                                            <p:strVal val="visible"/>
                                          </p:to>
                                        </p:set>
                                        <p:anim calcmode="lin" valueType="num">
                                          <p:cBhvr additive="base">
                                            <p:cTn id="21" dur="1000" fill="hold"/>
                                            <p:tgtEl>
                                              <p:spTgt spid="34"/>
                                            </p:tgtEl>
                                            <p:attrNameLst>
                                              <p:attrName>ppt_x</p:attrName>
                                            </p:attrNameLst>
                                          </p:cBhvr>
                                          <p:tavLst>
                                            <p:tav tm="0">
                                              <p:val>
                                                <p:strVal val="0-#ppt_w/2"/>
                                              </p:val>
                                            </p:tav>
                                            <p:tav tm="100000">
                                              <p:val>
                                                <p:strVal val="#ppt_x"/>
                                              </p:val>
                                            </p:tav>
                                          </p:tavLst>
                                        </p:anim>
                                        <p:anim calcmode="lin" valueType="num">
                                          <p:cBhvr additive="base">
                                            <p:cTn id="22" dur="1000" fill="hold"/>
                                            <p:tgtEl>
                                              <p:spTgt spid="34"/>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1250"/>
                                      </p:stCondLst>
                                      <p:childTnLst>
                                        <p:set>
                                          <p:cBhvr>
                                            <p:cTn id="24" dur="1" fill="hold">
                                              <p:stCondLst>
                                                <p:cond delay="0"/>
                                              </p:stCondLst>
                                            </p:cTn>
                                            <p:tgtEl>
                                              <p:spTgt spid="35"/>
                                            </p:tgtEl>
                                            <p:attrNameLst>
                                              <p:attrName>style.visibility</p:attrName>
                                            </p:attrNameLst>
                                          </p:cBhvr>
                                          <p:to>
                                            <p:strVal val="visible"/>
                                          </p:to>
                                        </p:set>
                                        <p:anim calcmode="lin" valueType="num">
                                          <p:cBhvr additive="base">
                                            <p:cTn id="25" dur="1000" fill="hold"/>
                                            <p:tgtEl>
                                              <p:spTgt spid="35"/>
                                            </p:tgtEl>
                                            <p:attrNameLst>
                                              <p:attrName>ppt_x</p:attrName>
                                            </p:attrNameLst>
                                          </p:cBhvr>
                                          <p:tavLst>
                                            <p:tav tm="0">
                                              <p:val>
                                                <p:strVal val="0-#ppt_w/2"/>
                                              </p:val>
                                            </p:tav>
                                            <p:tav tm="100000">
                                              <p:val>
                                                <p:strVal val="#ppt_x"/>
                                              </p:val>
                                            </p:tav>
                                          </p:tavLst>
                                        </p:anim>
                                        <p:anim calcmode="lin" valueType="num">
                                          <p:cBhvr additive="base">
                                            <p:cTn id="26" dur="1000" fill="hold"/>
                                            <p:tgtEl>
                                              <p:spTgt spid="35"/>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1250"/>
                                      </p:stCondLst>
                                      <p:childTnLst>
                                        <p:set>
                                          <p:cBhvr>
                                            <p:cTn id="28" dur="1" fill="hold">
                                              <p:stCondLst>
                                                <p:cond delay="0"/>
                                              </p:stCondLst>
                                            </p:cTn>
                                            <p:tgtEl>
                                              <p:spTgt spid="36"/>
                                            </p:tgtEl>
                                            <p:attrNameLst>
                                              <p:attrName>style.visibility</p:attrName>
                                            </p:attrNameLst>
                                          </p:cBhvr>
                                          <p:to>
                                            <p:strVal val="visible"/>
                                          </p:to>
                                        </p:set>
                                        <p:anim calcmode="lin" valueType="num">
                                          <p:cBhvr additive="base">
                                            <p:cTn id="29" dur="1000" fill="hold"/>
                                            <p:tgtEl>
                                              <p:spTgt spid="36"/>
                                            </p:tgtEl>
                                            <p:attrNameLst>
                                              <p:attrName>ppt_x</p:attrName>
                                            </p:attrNameLst>
                                          </p:cBhvr>
                                          <p:tavLst>
                                            <p:tav tm="0">
                                              <p:val>
                                                <p:strVal val="0-#ppt_w/2"/>
                                              </p:val>
                                            </p:tav>
                                            <p:tav tm="100000">
                                              <p:val>
                                                <p:strVal val="#ppt_x"/>
                                              </p:val>
                                            </p:tav>
                                          </p:tavLst>
                                        </p:anim>
                                        <p:anim calcmode="lin" valueType="num">
                                          <p:cBhvr additive="base">
                                            <p:cTn id="30" dur="1000" fill="hold"/>
                                            <p:tgtEl>
                                              <p:spTgt spid="3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2" grpId="0"/>
          <p:bldP spid="33" grpId="0"/>
          <p:bldP spid="34" grpId="0"/>
          <p:bldP spid="35" grpId="0"/>
          <p:bldP spid="36" grpId="0"/>
        </p:bldLst>
      </p:timing>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ChangeArrowheads="1"/>
          </p:cNvSpPr>
          <p:nvPr/>
        </p:nvSpPr>
        <p:spPr bwMode="auto">
          <a:xfrm>
            <a:off x="7297382" y="1322855"/>
            <a:ext cx="98007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ru-RU" b="1" i="0" u="none" strike="noStrike" cap="none" normalizeH="0" baseline="0" dirty="0">
                <a:ln>
                  <a:noFill/>
                </a:ln>
                <a:effectLst/>
                <a:latin typeface="+mn-lt"/>
              </a:rPr>
              <a:t>Welcome</a:t>
            </a:r>
            <a:endParaRPr kumimoji="0" lang="ru-RU" altLang="ru-RU" sz="1400" b="0" i="0" u="none" strike="noStrike" cap="none" normalizeH="0" baseline="0" dirty="0">
              <a:ln>
                <a:noFill/>
              </a:ln>
              <a:effectLst/>
              <a:latin typeface="+mn-lt"/>
            </a:endParaRPr>
          </a:p>
        </p:txBody>
      </p:sp>
      <p:sp>
        <p:nvSpPr>
          <p:cNvPr id="8" name="Rectangle 8"/>
          <p:cNvSpPr>
            <a:spLocks noChangeArrowheads="1"/>
          </p:cNvSpPr>
          <p:nvPr/>
        </p:nvSpPr>
        <p:spPr bwMode="auto">
          <a:xfrm>
            <a:off x="7328700" y="6052446"/>
            <a:ext cx="83195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ru-RU" b="1" i="0" u="none" strike="noStrike" cap="none" normalizeH="0" baseline="0" dirty="0">
                <a:ln>
                  <a:noFill/>
                </a:ln>
                <a:effectLst/>
                <a:latin typeface="+mn-lt"/>
              </a:rPr>
              <a:t>Contact</a:t>
            </a:r>
            <a:endParaRPr kumimoji="0" lang="ru-RU" altLang="ru-RU" sz="1400" b="0" i="0" u="none" strike="noStrike" cap="none" normalizeH="0" baseline="0" dirty="0">
              <a:ln>
                <a:noFill/>
              </a:ln>
              <a:effectLst/>
              <a:latin typeface="+mn-lt"/>
            </a:endParaRPr>
          </a:p>
        </p:txBody>
      </p:sp>
      <p:sp>
        <p:nvSpPr>
          <p:cNvPr id="11" name="Rectangle 11"/>
          <p:cNvSpPr>
            <a:spLocks noChangeArrowheads="1"/>
          </p:cNvSpPr>
          <p:nvPr/>
        </p:nvSpPr>
        <p:spPr bwMode="auto">
          <a:xfrm>
            <a:off x="7362363" y="4904255"/>
            <a:ext cx="109004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GB" altLang="ru-RU" b="1" dirty="0">
                <a:latin typeface="+mn-lt"/>
              </a:rPr>
              <a:t>Resources</a:t>
            </a:r>
            <a:endParaRPr kumimoji="0" lang="ru-RU" altLang="ru-RU" sz="1400" b="0" i="0" u="none" strike="noStrike" cap="none" normalizeH="0" baseline="0" dirty="0">
              <a:ln>
                <a:noFill/>
              </a:ln>
              <a:effectLst/>
              <a:latin typeface="+mn-lt"/>
            </a:endParaRPr>
          </a:p>
        </p:txBody>
      </p:sp>
      <p:sp>
        <p:nvSpPr>
          <p:cNvPr id="15" name="Rectangle 15"/>
          <p:cNvSpPr>
            <a:spLocks noChangeArrowheads="1"/>
          </p:cNvSpPr>
          <p:nvPr/>
        </p:nvSpPr>
        <p:spPr bwMode="auto">
          <a:xfrm>
            <a:off x="7293031" y="3756064"/>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ru-RU" b="1" i="0" u="none" strike="noStrike" cap="none" normalizeH="0" baseline="0" dirty="0">
                <a:ln>
                  <a:noFill/>
                </a:ln>
                <a:effectLst/>
                <a:latin typeface="+mn-lt"/>
              </a:rPr>
              <a:t>Speakers</a:t>
            </a:r>
            <a:endParaRPr kumimoji="0" lang="ru-RU" altLang="ru-RU" sz="1400" b="0" i="0" u="none" strike="noStrike" cap="none" normalizeH="0" baseline="0" dirty="0">
              <a:ln>
                <a:noFill/>
              </a:ln>
              <a:effectLst/>
              <a:latin typeface="+mn-lt"/>
            </a:endParaRPr>
          </a:p>
        </p:txBody>
      </p:sp>
      <p:sp>
        <p:nvSpPr>
          <p:cNvPr id="16" name="Rectangle 16"/>
          <p:cNvSpPr>
            <a:spLocks noChangeArrowheads="1"/>
          </p:cNvSpPr>
          <p:nvPr/>
        </p:nvSpPr>
        <p:spPr bwMode="auto">
          <a:xfrm>
            <a:off x="7293031" y="2510269"/>
            <a:ext cx="17697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GB" altLang="ru-RU" b="1" dirty="0">
                <a:latin typeface="+mn-lt"/>
              </a:rPr>
              <a:t>Getting Involved</a:t>
            </a:r>
            <a:endParaRPr kumimoji="0" lang="ru-RU" altLang="ru-RU" sz="1400" b="0" i="0" u="none" strike="noStrike" cap="none" normalizeH="0" baseline="0" dirty="0">
              <a:ln>
                <a:noFill/>
              </a:ln>
              <a:effectLst/>
              <a:latin typeface="+mn-lt"/>
            </a:endParaRPr>
          </a:p>
        </p:txBody>
      </p:sp>
      <p:sp>
        <p:nvSpPr>
          <p:cNvPr id="19" name="Freeform 19"/>
          <p:cNvSpPr>
            <a:spLocks/>
          </p:cNvSpPr>
          <p:nvPr/>
        </p:nvSpPr>
        <p:spPr bwMode="auto">
          <a:xfrm>
            <a:off x="3556977" y="1461355"/>
            <a:ext cx="2292350" cy="1384300"/>
          </a:xfrm>
          <a:custGeom>
            <a:avLst/>
            <a:gdLst>
              <a:gd name="T0" fmla="*/ 0 w 601"/>
              <a:gd name="T1" fmla="*/ 363 h 363"/>
              <a:gd name="T2" fmla="*/ 73 w 601"/>
              <a:gd name="T3" fmla="*/ 298 h 363"/>
              <a:gd name="T4" fmla="*/ 125 w 601"/>
              <a:gd name="T5" fmla="*/ 253 h 363"/>
              <a:gd name="T6" fmla="*/ 164 w 601"/>
              <a:gd name="T7" fmla="*/ 218 h 363"/>
              <a:gd name="T8" fmla="*/ 391 w 601"/>
              <a:gd name="T9" fmla="*/ 4 h 363"/>
              <a:gd name="T10" fmla="*/ 601 w 601"/>
              <a:gd name="T11" fmla="*/ 2 h 363"/>
            </a:gdLst>
            <a:ahLst/>
            <a:cxnLst>
              <a:cxn ang="0">
                <a:pos x="T0" y="T1"/>
              </a:cxn>
              <a:cxn ang="0">
                <a:pos x="T2" y="T3"/>
              </a:cxn>
              <a:cxn ang="0">
                <a:pos x="T4" y="T5"/>
              </a:cxn>
              <a:cxn ang="0">
                <a:pos x="T6" y="T7"/>
              </a:cxn>
              <a:cxn ang="0">
                <a:pos x="T8" y="T9"/>
              </a:cxn>
              <a:cxn ang="0">
                <a:pos x="T10" y="T11"/>
              </a:cxn>
            </a:cxnLst>
            <a:rect l="0" t="0" r="r" b="b"/>
            <a:pathLst>
              <a:path w="601" h="363">
                <a:moveTo>
                  <a:pt x="0" y="363"/>
                </a:moveTo>
                <a:cubicBezTo>
                  <a:pt x="18" y="336"/>
                  <a:pt x="47" y="318"/>
                  <a:pt x="73" y="298"/>
                </a:cubicBezTo>
                <a:cubicBezTo>
                  <a:pt x="91" y="284"/>
                  <a:pt x="108" y="268"/>
                  <a:pt x="125" y="253"/>
                </a:cubicBezTo>
                <a:cubicBezTo>
                  <a:pt x="138" y="241"/>
                  <a:pt x="151" y="230"/>
                  <a:pt x="164" y="218"/>
                </a:cubicBezTo>
                <a:cubicBezTo>
                  <a:pt x="241" y="148"/>
                  <a:pt x="318" y="78"/>
                  <a:pt x="391" y="4"/>
                </a:cubicBezTo>
                <a:cubicBezTo>
                  <a:pt x="461" y="1"/>
                  <a:pt x="531" y="0"/>
                  <a:pt x="601" y="2"/>
                </a:cubicBezTo>
              </a:path>
            </a:pathLst>
          </a:custGeom>
          <a:noFill/>
          <a:ln w="30163" cap="rnd">
            <a:solidFill>
              <a:schemeClr val="tx1">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0" name="Freeform 20"/>
          <p:cNvSpPr>
            <a:spLocks/>
          </p:cNvSpPr>
          <p:nvPr/>
        </p:nvSpPr>
        <p:spPr bwMode="auto">
          <a:xfrm>
            <a:off x="3844315" y="2639280"/>
            <a:ext cx="2000250" cy="649288"/>
          </a:xfrm>
          <a:custGeom>
            <a:avLst/>
            <a:gdLst>
              <a:gd name="T0" fmla="*/ 0 w 525"/>
              <a:gd name="T1" fmla="*/ 170 h 170"/>
              <a:gd name="T2" fmla="*/ 259 w 525"/>
              <a:gd name="T3" fmla="*/ 39 h 170"/>
              <a:gd name="T4" fmla="*/ 317 w 525"/>
              <a:gd name="T5" fmla="*/ 10 h 170"/>
              <a:gd name="T6" fmla="*/ 525 w 525"/>
              <a:gd name="T7" fmla="*/ 2 h 170"/>
            </a:gdLst>
            <a:ahLst/>
            <a:cxnLst>
              <a:cxn ang="0">
                <a:pos x="T0" y="T1"/>
              </a:cxn>
              <a:cxn ang="0">
                <a:pos x="T2" y="T3"/>
              </a:cxn>
              <a:cxn ang="0">
                <a:pos x="T4" y="T5"/>
              </a:cxn>
              <a:cxn ang="0">
                <a:pos x="T6" y="T7"/>
              </a:cxn>
            </a:cxnLst>
            <a:rect l="0" t="0" r="r" b="b"/>
            <a:pathLst>
              <a:path w="525" h="170">
                <a:moveTo>
                  <a:pt x="0" y="170"/>
                </a:moveTo>
                <a:cubicBezTo>
                  <a:pt x="85" y="124"/>
                  <a:pt x="171" y="78"/>
                  <a:pt x="259" y="39"/>
                </a:cubicBezTo>
                <a:cubicBezTo>
                  <a:pt x="279" y="31"/>
                  <a:pt x="299" y="22"/>
                  <a:pt x="317" y="10"/>
                </a:cubicBezTo>
                <a:cubicBezTo>
                  <a:pt x="386" y="2"/>
                  <a:pt x="456" y="0"/>
                  <a:pt x="525" y="2"/>
                </a:cubicBezTo>
              </a:path>
            </a:pathLst>
          </a:custGeom>
          <a:noFill/>
          <a:ln w="30163" cap="rnd">
            <a:solidFill>
              <a:schemeClr val="tx1">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sz="1000">
              <a:latin typeface="+mj-lt"/>
            </a:endParaRPr>
          </a:p>
        </p:txBody>
      </p:sp>
      <p:sp>
        <p:nvSpPr>
          <p:cNvPr id="21" name="Freeform 21"/>
          <p:cNvSpPr>
            <a:spLocks/>
          </p:cNvSpPr>
          <p:nvPr/>
        </p:nvSpPr>
        <p:spPr bwMode="auto">
          <a:xfrm>
            <a:off x="3945915" y="3852130"/>
            <a:ext cx="1898650" cy="19050"/>
          </a:xfrm>
          <a:custGeom>
            <a:avLst/>
            <a:gdLst>
              <a:gd name="T0" fmla="*/ 0 w 498"/>
              <a:gd name="T1" fmla="*/ 1 h 5"/>
              <a:gd name="T2" fmla="*/ 162 w 498"/>
              <a:gd name="T3" fmla="*/ 0 h 5"/>
              <a:gd name="T4" fmla="*/ 390 w 498"/>
              <a:gd name="T5" fmla="*/ 2 h 5"/>
              <a:gd name="T6" fmla="*/ 498 w 498"/>
              <a:gd name="T7" fmla="*/ 1 h 5"/>
            </a:gdLst>
            <a:ahLst/>
            <a:cxnLst>
              <a:cxn ang="0">
                <a:pos x="T0" y="T1"/>
              </a:cxn>
              <a:cxn ang="0">
                <a:pos x="T2" y="T3"/>
              </a:cxn>
              <a:cxn ang="0">
                <a:pos x="T4" y="T5"/>
              </a:cxn>
              <a:cxn ang="0">
                <a:pos x="T6" y="T7"/>
              </a:cxn>
            </a:cxnLst>
            <a:rect l="0" t="0" r="r" b="b"/>
            <a:pathLst>
              <a:path w="498" h="5">
                <a:moveTo>
                  <a:pt x="0" y="1"/>
                </a:moveTo>
                <a:cubicBezTo>
                  <a:pt x="54" y="0"/>
                  <a:pt x="108" y="0"/>
                  <a:pt x="162" y="0"/>
                </a:cubicBezTo>
                <a:cubicBezTo>
                  <a:pt x="238" y="0"/>
                  <a:pt x="314" y="0"/>
                  <a:pt x="390" y="2"/>
                </a:cubicBezTo>
                <a:cubicBezTo>
                  <a:pt x="426" y="3"/>
                  <a:pt x="462" y="5"/>
                  <a:pt x="498" y="1"/>
                </a:cubicBezTo>
              </a:path>
            </a:pathLst>
          </a:custGeom>
          <a:noFill/>
          <a:ln w="30163" cap="rnd">
            <a:solidFill>
              <a:schemeClr val="tx1">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sz="1000">
              <a:latin typeface="+mj-lt"/>
            </a:endParaRPr>
          </a:p>
        </p:txBody>
      </p:sp>
      <p:sp>
        <p:nvSpPr>
          <p:cNvPr id="22" name="Freeform 22"/>
          <p:cNvSpPr>
            <a:spLocks/>
          </p:cNvSpPr>
          <p:nvPr/>
        </p:nvSpPr>
        <p:spPr bwMode="auto">
          <a:xfrm>
            <a:off x="3844315" y="4393467"/>
            <a:ext cx="2016125" cy="671513"/>
          </a:xfrm>
          <a:custGeom>
            <a:avLst/>
            <a:gdLst>
              <a:gd name="T0" fmla="*/ 529 w 529"/>
              <a:gd name="T1" fmla="*/ 174 h 176"/>
              <a:gd name="T2" fmla="*/ 372 w 529"/>
              <a:gd name="T3" fmla="*/ 176 h 176"/>
              <a:gd name="T4" fmla="*/ 313 w 529"/>
              <a:gd name="T5" fmla="*/ 174 h 176"/>
              <a:gd name="T6" fmla="*/ 264 w 529"/>
              <a:gd name="T7" fmla="*/ 147 h 176"/>
              <a:gd name="T8" fmla="*/ 173 w 529"/>
              <a:gd name="T9" fmla="*/ 94 h 176"/>
              <a:gd name="T10" fmla="*/ 35 w 529"/>
              <a:gd name="T11" fmla="*/ 20 h 176"/>
              <a:gd name="T12" fmla="*/ 0 w 529"/>
              <a:gd name="T13" fmla="*/ 0 h 176"/>
            </a:gdLst>
            <a:ahLst/>
            <a:cxnLst>
              <a:cxn ang="0">
                <a:pos x="T0" y="T1"/>
              </a:cxn>
              <a:cxn ang="0">
                <a:pos x="T2" y="T3"/>
              </a:cxn>
              <a:cxn ang="0">
                <a:pos x="T4" y="T5"/>
              </a:cxn>
              <a:cxn ang="0">
                <a:pos x="T6" y="T7"/>
              </a:cxn>
              <a:cxn ang="0">
                <a:pos x="T8" y="T9"/>
              </a:cxn>
              <a:cxn ang="0">
                <a:pos x="T10" y="T11"/>
              </a:cxn>
              <a:cxn ang="0">
                <a:pos x="T12" y="T13"/>
              </a:cxn>
            </a:cxnLst>
            <a:rect l="0" t="0" r="r" b="b"/>
            <a:pathLst>
              <a:path w="529" h="176">
                <a:moveTo>
                  <a:pt x="529" y="174"/>
                </a:moveTo>
                <a:cubicBezTo>
                  <a:pt x="477" y="174"/>
                  <a:pt x="424" y="175"/>
                  <a:pt x="372" y="176"/>
                </a:cubicBezTo>
                <a:cubicBezTo>
                  <a:pt x="352" y="176"/>
                  <a:pt x="332" y="176"/>
                  <a:pt x="313" y="174"/>
                </a:cubicBezTo>
                <a:cubicBezTo>
                  <a:pt x="296" y="165"/>
                  <a:pt x="281" y="157"/>
                  <a:pt x="264" y="147"/>
                </a:cubicBezTo>
                <a:cubicBezTo>
                  <a:pt x="234" y="130"/>
                  <a:pt x="204" y="111"/>
                  <a:pt x="173" y="94"/>
                </a:cubicBezTo>
                <a:cubicBezTo>
                  <a:pt x="128" y="68"/>
                  <a:pt x="82" y="43"/>
                  <a:pt x="35" y="20"/>
                </a:cubicBezTo>
                <a:cubicBezTo>
                  <a:pt x="23" y="14"/>
                  <a:pt x="11" y="9"/>
                  <a:pt x="0" y="0"/>
                </a:cubicBezTo>
              </a:path>
            </a:pathLst>
          </a:custGeom>
          <a:noFill/>
          <a:ln w="30163" cap="rnd">
            <a:solidFill>
              <a:schemeClr val="tx1">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sz="1000">
              <a:latin typeface="+mj-lt"/>
            </a:endParaRPr>
          </a:p>
        </p:txBody>
      </p:sp>
      <p:sp>
        <p:nvSpPr>
          <p:cNvPr id="23" name="Freeform 23"/>
          <p:cNvSpPr>
            <a:spLocks/>
          </p:cNvSpPr>
          <p:nvPr/>
        </p:nvSpPr>
        <p:spPr bwMode="auto">
          <a:xfrm>
            <a:off x="3550627" y="4863367"/>
            <a:ext cx="2298700" cy="1400175"/>
          </a:xfrm>
          <a:custGeom>
            <a:avLst/>
            <a:gdLst>
              <a:gd name="T0" fmla="*/ 0 w 603"/>
              <a:gd name="T1" fmla="*/ 0 h 367"/>
              <a:gd name="T2" fmla="*/ 105 w 603"/>
              <a:gd name="T3" fmla="*/ 99 h 367"/>
              <a:gd name="T4" fmla="*/ 160 w 603"/>
              <a:gd name="T5" fmla="*/ 150 h 367"/>
              <a:gd name="T6" fmla="*/ 392 w 603"/>
              <a:gd name="T7" fmla="*/ 361 h 367"/>
              <a:gd name="T8" fmla="*/ 413 w 603"/>
              <a:gd name="T9" fmla="*/ 364 h 367"/>
              <a:gd name="T10" fmla="*/ 603 w 603"/>
              <a:gd name="T11" fmla="*/ 366 h 367"/>
            </a:gdLst>
            <a:ahLst/>
            <a:cxnLst>
              <a:cxn ang="0">
                <a:pos x="T0" y="T1"/>
              </a:cxn>
              <a:cxn ang="0">
                <a:pos x="T2" y="T3"/>
              </a:cxn>
              <a:cxn ang="0">
                <a:pos x="T4" y="T5"/>
              </a:cxn>
              <a:cxn ang="0">
                <a:pos x="T6" y="T7"/>
              </a:cxn>
              <a:cxn ang="0">
                <a:pos x="T8" y="T9"/>
              </a:cxn>
              <a:cxn ang="0">
                <a:pos x="T10" y="T11"/>
              </a:cxn>
            </a:cxnLst>
            <a:rect l="0" t="0" r="r" b="b"/>
            <a:pathLst>
              <a:path w="603" h="367">
                <a:moveTo>
                  <a:pt x="0" y="0"/>
                </a:moveTo>
                <a:cubicBezTo>
                  <a:pt x="34" y="34"/>
                  <a:pt x="69" y="67"/>
                  <a:pt x="105" y="99"/>
                </a:cubicBezTo>
                <a:cubicBezTo>
                  <a:pt x="123" y="116"/>
                  <a:pt x="142" y="133"/>
                  <a:pt x="160" y="150"/>
                </a:cubicBezTo>
                <a:cubicBezTo>
                  <a:pt x="237" y="221"/>
                  <a:pt x="315" y="291"/>
                  <a:pt x="392" y="361"/>
                </a:cubicBezTo>
                <a:cubicBezTo>
                  <a:pt x="399" y="363"/>
                  <a:pt x="406" y="363"/>
                  <a:pt x="413" y="364"/>
                </a:cubicBezTo>
                <a:cubicBezTo>
                  <a:pt x="477" y="366"/>
                  <a:pt x="540" y="367"/>
                  <a:pt x="603" y="366"/>
                </a:cubicBezTo>
              </a:path>
            </a:pathLst>
          </a:custGeom>
          <a:noFill/>
          <a:ln w="30163" cap="rnd">
            <a:solidFill>
              <a:schemeClr val="tx1">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sz="1000">
              <a:latin typeface="+mj-lt"/>
            </a:endParaRPr>
          </a:p>
        </p:txBody>
      </p:sp>
      <p:sp>
        <p:nvSpPr>
          <p:cNvPr id="24" name="Freeform 24"/>
          <p:cNvSpPr>
            <a:spLocks/>
          </p:cNvSpPr>
          <p:nvPr/>
        </p:nvSpPr>
        <p:spPr bwMode="auto">
          <a:xfrm>
            <a:off x="5892789" y="5618652"/>
            <a:ext cx="1144587" cy="1144588"/>
          </a:xfrm>
          <a:custGeom>
            <a:avLst/>
            <a:gdLst>
              <a:gd name="T0" fmla="*/ 248 w 300"/>
              <a:gd name="T1" fmla="*/ 55 h 300"/>
              <a:gd name="T2" fmla="*/ 54 w 300"/>
              <a:gd name="T3" fmla="*/ 61 h 300"/>
              <a:gd name="T4" fmla="*/ 68 w 300"/>
              <a:gd name="T5" fmla="*/ 250 h 300"/>
              <a:gd name="T6" fmla="*/ 255 w 300"/>
              <a:gd name="T7" fmla="*/ 235 h 300"/>
              <a:gd name="T8" fmla="*/ 248 w 300"/>
              <a:gd name="T9" fmla="*/ 55 h 300"/>
            </a:gdLst>
            <a:ahLst/>
            <a:cxnLst>
              <a:cxn ang="0">
                <a:pos x="T0" y="T1"/>
              </a:cxn>
              <a:cxn ang="0">
                <a:pos x="T2" y="T3"/>
              </a:cxn>
              <a:cxn ang="0">
                <a:pos x="T4" y="T5"/>
              </a:cxn>
              <a:cxn ang="0">
                <a:pos x="T6" y="T7"/>
              </a:cxn>
              <a:cxn ang="0">
                <a:pos x="T8" y="T9"/>
              </a:cxn>
            </a:cxnLst>
            <a:rect l="0" t="0" r="r" b="b"/>
            <a:pathLst>
              <a:path w="300" h="300">
                <a:moveTo>
                  <a:pt x="248" y="55"/>
                </a:moveTo>
                <a:cubicBezTo>
                  <a:pt x="195" y="0"/>
                  <a:pt x="107" y="10"/>
                  <a:pt x="54" y="61"/>
                </a:cubicBezTo>
                <a:cubicBezTo>
                  <a:pt x="0" y="112"/>
                  <a:pt x="18" y="203"/>
                  <a:pt x="68" y="250"/>
                </a:cubicBezTo>
                <a:cubicBezTo>
                  <a:pt x="121" y="300"/>
                  <a:pt x="211" y="289"/>
                  <a:pt x="255" y="235"/>
                </a:cubicBezTo>
                <a:cubicBezTo>
                  <a:pt x="300" y="182"/>
                  <a:pt x="296" y="104"/>
                  <a:pt x="248" y="55"/>
                </a:cubicBezTo>
                <a:close/>
              </a:path>
            </a:pathLst>
          </a:custGeom>
          <a:noFill/>
          <a:ln w="30163" cap="flat">
            <a:solidFill>
              <a:schemeClr val="tx1">
                <a:lumMod val="7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sz="1000">
              <a:latin typeface="+mj-lt"/>
            </a:endParaRPr>
          </a:p>
        </p:txBody>
      </p:sp>
      <p:sp>
        <p:nvSpPr>
          <p:cNvPr id="25" name="Freeform 25"/>
          <p:cNvSpPr>
            <a:spLocks/>
          </p:cNvSpPr>
          <p:nvPr/>
        </p:nvSpPr>
        <p:spPr bwMode="auto">
          <a:xfrm>
            <a:off x="5974740" y="4509355"/>
            <a:ext cx="1055687" cy="1066800"/>
          </a:xfrm>
          <a:custGeom>
            <a:avLst/>
            <a:gdLst>
              <a:gd name="T0" fmla="*/ 155 w 277"/>
              <a:gd name="T1" fmla="*/ 13 h 280"/>
              <a:gd name="T2" fmla="*/ 271 w 277"/>
              <a:gd name="T3" fmla="*/ 161 h 280"/>
              <a:gd name="T4" fmla="*/ 124 w 277"/>
              <a:gd name="T5" fmla="*/ 273 h 280"/>
              <a:gd name="T6" fmla="*/ 5 w 277"/>
              <a:gd name="T7" fmla="*/ 136 h 280"/>
              <a:gd name="T8" fmla="*/ 155 w 277"/>
              <a:gd name="T9" fmla="*/ 13 h 280"/>
            </a:gdLst>
            <a:ahLst/>
            <a:cxnLst>
              <a:cxn ang="0">
                <a:pos x="T0" y="T1"/>
              </a:cxn>
              <a:cxn ang="0">
                <a:pos x="T2" y="T3"/>
              </a:cxn>
              <a:cxn ang="0">
                <a:pos x="T4" y="T5"/>
              </a:cxn>
              <a:cxn ang="0">
                <a:pos x="T6" y="T7"/>
              </a:cxn>
              <a:cxn ang="0">
                <a:pos x="T8" y="T9"/>
              </a:cxn>
            </a:cxnLst>
            <a:rect l="0" t="0" r="r" b="b"/>
            <a:pathLst>
              <a:path w="277" h="280">
                <a:moveTo>
                  <a:pt x="155" y="13"/>
                </a:moveTo>
                <a:cubicBezTo>
                  <a:pt x="228" y="26"/>
                  <a:pt x="277" y="87"/>
                  <a:pt x="271" y="161"/>
                </a:cubicBezTo>
                <a:cubicBezTo>
                  <a:pt x="264" y="236"/>
                  <a:pt x="195" y="280"/>
                  <a:pt x="124" y="273"/>
                </a:cubicBezTo>
                <a:cubicBezTo>
                  <a:pt x="51" y="266"/>
                  <a:pt x="0" y="210"/>
                  <a:pt x="5" y="136"/>
                </a:cubicBezTo>
                <a:cubicBezTo>
                  <a:pt x="10" y="62"/>
                  <a:pt x="79" y="0"/>
                  <a:pt x="155" y="13"/>
                </a:cubicBezTo>
                <a:close/>
              </a:path>
            </a:pathLst>
          </a:custGeom>
          <a:noFill/>
          <a:ln w="30163" cap="flat">
            <a:solidFill>
              <a:schemeClr val="tx1">
                <a:lumMod val="7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sz="1000">
              <a:latin typeface="+mj-lt"/>
            </a:endParaRPr>
          </a:p>
        </p:txBody>
      </p:sp>
      <p:sp>
        <p:nvSpPr>
          <p:cNvPr id="26" name="Freeform 26"/>
          <p:cNvSpPr>
            <a:spLocks/>
          </p:cNvSpPr>
          <p:nvPr/>
        </p:nvSpPr>
        <p:spPr bwMode="auto">
          <a:xfrm>
            <a:off x="5936640" y="3291742"/>
            <a:ext cx="1135062" cy="1114425"/>
          </a:xfrm>
          <a:custGeom>
            <a:avLst/>
            <a:gdLst>
              <a:gd name="T0" fmla="*/ 44 w 298"/>
              <a:gd name="T1" fmla="*/ 235 h 292"/>
              <a:gd name="T2" fmla="*/ 228 w 298"/>
              <a:gd name="T3" fmla="*/ 253 h 292"/>
              <a:gd name="T4" fmla="*/ 256 w 298"/>
              <a:gd name="T5" fmla="*/ 77 h 292"/>
              <a:gd name="T6" fmla="*/ 69 w 298"/>
              <a:gd name="T7" fmla="*/ 44 h 292"/>
              <a:gd name="T8" fmla="*/ 44 w 298"/>
              <a:gd name="T9" fmla="*/ 235 h 292"/>
            </a:gdLst>
            <a:ahLst/>
            <a:cxnLst>
              <a:cxn ang="0">
                <a:pos x="T0" y="T1"/>
              </a:cxn>
              <a:cxn ang="0">
                <a:pos x="T2" y="T3"/>
              </a:cxn>
              <a:cxn ang="0">
                <a:pos x="T4" y="T5"/>
              </a:cxn>
              <a:cxn ang="0">
                <a:pos x="T6" y="T7"/>
              </a:cxn>
              <a:cxn ang="0">
                <a:pos x="T8" y="T9"/>
              </a:cxn>
            </a:cxnLst>
            <a:rect l="0" t="0" r="r" b="b"/>
            <a:pathLst>
              <a:path w="298" h="292">
                <a:moveTo>
                  <a:pt x="44" y="235"/>
                </a:moveTo>
                <a:cubicBezTo>
                  <a:pt x="86" y="289"/>
                  <a:pt x="175" y="292"/>
                  <a:pt x="228" y="253"/>
                </a:cubicBezTo>
                <a:cubicBezTo>
                  <a:pt x="282" y="213"/>
                  <a:pt x="298" y="131"/>
                  <a:pt x="256" y="77"/>
                </a:cubicBezTo>
                <a:cubicBezTo>
                  <a:pt x="210" y="16"/>
                  <a:pt x="133" y="0"/>
                  <a:pt x="69" y="44"/>
                </a:cubicBezTo>
                <a:cubicBezTo>
                  <a:pt x="7" y="86"/>
                  <a:pt x="0" y="177"/>
                  <a:pt x="44" y="235"/>
                </a:cubicBezTo>
                <a:close/>
              </a:path>
            </a:pathLst>
          </a:custGeom>
          <a:noFill/>
          <a:ln w="30163" cap="flat">
            <a:solidFill>
              <a:schemeClr val="tx1">
                <a:lumMod val="7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sz="1000">
              <a:latin typeface="+mj-lt"/>
            </a:endParaRPr>
          </a:p>
        </p:txBody>
      </p:sp>
      <p:sp>
        <p:nvSpPr>
          <p:cNvPr id="28" name="Freeform 28"/>
          <p:cNvSpPr>
            <a:spLocks/>
          </p:cNvSpPr>
          <p:nvPr/>
        </p:nvSpPr>
        <p:spPr bwMode="auto">
          <a:xfrm>
            <a:off x="5966802" y="945417"/>
            <a:ext cx="1052512" cy="1041400"/>
          </a:xfrm>
          <a:custGeom>
            <a:avLst/>
            <a:gdLst>
              <a:gd name="T0" fmla="*/ 46 w 276"/>
              <a:gd name="T1" fmla="*/ 232 h 273"/>
              <a:gd name="T2" fmla="*/ 132 w 276"/>
              <a:gd name="T3" fmla="*/ 270 h 273"/>
              <a:gd name="T4" fmla="*/ 206 w 276"/>
              <a:gd name="T5" fmla="*/ 257 h 273"/>
              <a:gd name="T6" fmla="*/ 273 w 276"/>
              <a:gd name="T7" fmla="*/ 137 h 273"/>
              <a:gd name="T8" fmla="*/ 212 w 276"/>
              <a:gd name="T9" fmla="*/ 28 h 273"/>
              <a:gd name="T10" fmla="*/ 87 w 276"/>
              <a:gd name="T11" fmla="*/ 17 h 273"/>
              <a:gd name="T12" fmla="*/ 8 w 276"/>
              <a:gd name="T13" fmla="*/ 114 h 273"/>
              <a:gd name="T14" fmla="*/ 46 w 276"/>
              <a:gd name="T15" fmla="*/ 232 h 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6" h="273">
                <a:moveTo>
                  <a:pt x="46" y="232"/>
                </a:moveTo>
                <a:cubicBezTo>
                  <a:pt x="69" y="255"/>
                  <a:pt x="100" y="268"/>
                  <a:pt x="132" y="270"/>
                </a:cubicBezTo>
                <a:cubicBezTo>
                  <a:pt x="157" y="273"/>
                  <a:pt x="183" y="268"/>
                  <a:pt x="206" y="257"/>
                </a:cubicBezTo>
                <a:cubicBezTo>
                  <a:pt x="249" y="235"/>
                  <a:pt x="276" y="185"/>
                  <a:pt x="273" y="137"/>
                </a:cubicBezTo>
                <a:cubicBezTo>
                  <a:pt x="272" y="93"/>
                  <a:pt x="248" y="52"/>
                  <a:pt x="212" y="28"/>
                </a:cubicBezTo>
                <a:cubicBezTo>
                  <a:pt x="175" y="5"/>
                  <a:pt x="127" y="0"/>
                  <a:pt x="87" y="17"/>
                </a:cubicBezTo>
                <a:cubicBezTo>
                  <a:pt x="47" y="34"/>
                  <a:pt x="17" y="71"/>
                  <a:pt x="8" y="114"/>
                </a:cubicBezTo>
                <a:cubicBezTo>
                  <a:pt x="0" y="156"/>
                  <a:pt x="15" y="202"/>
                  <a:pt x="46" y="232"/>
                </a:cubicBezTo>
                <a:close/>
              </a:path>
            </a:pathLst>
          </a:custGeom>
          <a:noFill/>
          <a:ln w="30163" cap="flat">
            <a:solidFill>
              <a:schemeClr val="tx1">
                <a:lumMod val="7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9" name="Freeform 29"/>
          <p:cNvSpPr>
            <a:spLocks/>
          </p:cNvSpPr>
          <p:nvPr/>
        </p:nvSpPr>
        <p:spPr bwMode="auto">
          <a:xfrm>
            <a:off x="1140802" y="2582130"/>
            <a:ext cx="2611437" cy="2586038"/>
          </a:xfrm>
          <a:custGeom>
            <a:avLst/>
            <a:gdLst>
              <a:gd name="T0" fmla="*/ 113 w 685"/>
              <a:gd name="T1" fmla="*/ 577 h 678"/>
              <a:gd name="T2" fmla="*/ 328 w 685"/>
              <a:gd name="T3" fmla="*/ 672 h 678"/>
              <a:gd name="T4" fmla="*/ 512 w 685"/>
              <a:gd name="T5" fmla="*/ 638 h 678"/>
              <a:gd name="T6" fmla="*/ 680 w 685"/>
              <a:gd name="T7" fmla="*/ 339 h 678"/>
              <a:gd name="T8" fmla="*/ 526 w 685"/>
              <a:gd name="T9" fmla="*/ 69 h 678"/>
              <a:gd name="T10" fmla="*/ 217 w 685"/>
              <a:gd name="T11" fmla="*/ 41 h 678"/>
              <a:gd name="T12" fmla="*/ 20 w 685"/>
              <a:gd name="T13" fmla="*/ 282 h 678"/>
              <a:gd name="T14" fmla="*/ 113 w 685"/>
              <a:gd name="T15" fmla="*/ 577 h 67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85" h="678">
                <a:moveTo>
                  <a:pt x="113" y="577"/>
                </a:moveTo>
                <a:cubicBezTo>
                  <a:pt x="171" y="633"/>
                  <a:pt x="249" y="665"/>
                  <a:pt x="328" y="672"/>
                </a:cubicBezTo>
                <a:cubicBezTo>
                  <a:pt x="391" y="678"/>
                  <a:pt x="456" y="667"/>
                  <a:pt x="512" y="638"/>
                </a:cubicBezTo>
                <a:cubicBezTo>
                  <a:pt x="619" y="583"/>
                  <a:pt x="685" y="460"/>
                  <a:pt x="680" y="339"/>
                </a:cubicBezTo>
                <a:cubicBezTo>
                  <a:pt x="676" y="232"/>
                  <a:pt x="617" y="128"/>
                  <a:pt x="526" y="69"/>
                </a:cubicBezTo>
                <a:cubicBezTo>
                  <a:pt x="436" y="11"/>
                  <a:pt x="316" y="0"/>
                  <a:pt x="217" y="41"/>
                </a:cubicBezTo>
                <a:cubicBezTo>
                  <a:pt x="117" y="83"/>
                  <a:pt x="41" y="176"/>
                  <a:pt x="20" y="282"/>
                </a:cubicBezTo>
                <a:cubicBezTo>
                  <a:pt x="0" y="387"/>
                  <a:pt x="36" y="503"/>
                  <a:pt x="113" y="577"/>
                </a:cubicBezTo>
                <a:close/>
              </a:path>
            </a:pathLst>
          </a:custGeom>
          <a:noFill/>
          <a:ln w="30163" cap="flat">
            <a:solidFill>
              <a:schemeClr val="tx1">
                <a:lumMod val="7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sz="1000">
              <a:latin typeface="+mj-lt"/>
            </a:endParaRPr>
          </a:p>
        </p:txBody>
      </p:sp>
      <p:grpSp>
        <p:nvGrpSpPr>
          <p:cNvPr id="37" name="Group 36"/>
          <p:cNvGrpSpPr/>
          <p:nvPr/>
        </p:nvGrpSpPr>
        <p:grpSpPr>
          <a:xfrm>
            <a:off x="1572849" y="3329842"/>
            <a:ext cx="1918795" cy="1012786"/>
            <a:chOff x="1584572" y="2901950"/>
            <a:chExt cx="1918795" cy="1012786"/>
          </a:xfrm>
        </p:grpSpPr>
        <p:sp>
          <p:nvSpPr>
            <p:cNvPr id="35" name="Rectangle 35"/>
            <p:cNvSpPr>
              <a:spLocks noChangeArrowheads="1"/>
            </p:cNvSpPr>
            <p:nvPr/>
          </p:nvSpPr>
          <p:spPr bwMode="auto">
            <a:xfrm>
              <a:off x="1979359" y="2901950"/>
              <a:ext cx="1122871"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ru-RU" sz="3600" b="1" i="0" u="none" strike="noStrike" cap="none" normalizeH="0" baseline="0" dirty="0">
                  <a:ln>
                    <a:noFill/>
                  </a:ln>
                  <a:effectLst/>
                  <a:latin typeface="+mj-lt"/>
                </a:rPr>
                <a:t>Pack </a:t>
              </a:r>
              <a:endParaRPr kumimoji="0" lang="ru-RU" altLang="ru-RU" sz="1600" b="0" i="0" u="none" strike="noStrike" cap="none" normalizeH="0" baseline="0" dirty="0">
                <a:ln>
                  <a:noFill/>
                </a:ln>
                <a:effectLst/>
                <a:latin typeface="+mj-lt"/>
              </a:endParaRPr>
            </a:p>
          </p:txBody>
        </p:sp>
        <p:sp>
          <p:nvSpPr>
            <p:cNvPr id="36" name="Rectangle 36"/>
            <p:cNvSpPr>
              <a:spLocks noChangeArrowheads="1"/>
            </p:cNvSpPr>
            <p:nvPr/>
          </p:nvSpPr>
          <p:spPr bwMode="auto">
            <a:xfrm>
              <a:off x="1584572" y="3360738"/>
              <a:ext cx="191879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ru-RU" sz="3600" b="1" i="0" u="none" strike="noStrike" cap="none" normalizeH="0" baseline="0" dirty="0">
                  <a:ln>
                    <a:noFill/>
                  </a:ln>
                  <a:effectLst/>
                  <a:latin typeface="+mj-lt"/>
                </a:rPr>
                <a:t>Contents</a:t>
              </a:r>
              <a:endParaRPr kumimoji="0" lang="ru-RU" altLang="ru-RU" sz="1600" b="0" i="0" u="none" strike="noStrike" cap="none" normalizeH="0" baseline="0" dirty="0">
                <a:ln>
                  <a:noFill/>
                </a:ln>
                <a:effectLst/>
                <a:latin typeface="+mj-lt"/>
              </a:endParaRPr>
            </a:p>
          </p:txBody>
        </p:sp>
      </p:grpSp>
      <p:sp>
        <p:nvSpPr>
          <p:cNvPr id="4" name="Title 3">
            <a:extLst>
              <a:ext uri="{FF2B5EF4-FFF2-40B4-BE49-F238E27FC236}">
                <a16:creationId xmlns:a16="http://schemas.microsoft.com/office/drawing/2014/main" id="{DF4934F5-DE80-778A-CE98-70025DD3E399}"/>
              </a:ext>
            </a:extLst>
          </p:cNvPr>
          <p:cNvSpPr>
            <a:spLocks noGrp="1"/>
          </p:cNvSpPr>
          <p:nvPr>
            <p:ph type="title"/>
          </p:nvPr>
        </p:nvSpPr>
        <p:spPr>
          <a:xfrm>
            <a:off x="680321" y="753228"/>
            <a:ext cx="4518375" cy="1080938"/>
          </a:xfrm>
        </p:spPr>
        <p:txBody>
          <a:bodyPr>
            <a:noAutofit/>
          </a:bodyPr>
          <a:lstStyle/>
          <a:p>
            <a:r>
              <a:rPr lang="en-GB" sz="3200" dirty="0"/>
              <a:t>Corporate Pack 2023</a:t>
            </a:r>
          </a:p>
        </p:txBody>
      </p:sp>
      <p:sp>
        <p:nvSpPr>
          <p:cNvPr id="5" name="Rectangle 7">
            <a:extLst>
              <a:ext uri="{FF2B5EF4-FFF2-40B4-BE49-F238E27FC236}">
                <a16:creationId xmlns:a16="http://schemas.microsoft.com/office/drawing/2014/main" id="{55C1C72A-2ACD-409A-2574-65A608F52BA0}"/>
              </a:ext>
            </a:extLst>
          </p:cNvPr>
          <p:cNvSpPr>
            <a:spLocks noChangeArrowheads="1"/>
          </p:cNvSpPr>
          <p:nvPr/>
        </p:nvSpPr>
        <p:spPr bwMode="auto">
          <a:xfrm>
            <a:off x="6216617" y="1169426"/>
            <a:ext cx="660437"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4400" b="1" i="0" u="none" strike="noStrike" cap="none" normalizeH="0" baseline="0" dirty="0">
                <a:ln>
                  <a:noFill/>
                </a:ln>
                <a:effectLst/>
                <a:latin typeface="+mj-lt"/>
              </a:rPr>
              <a:t>01</a:t>
            </a:r>
            <a:endParaRPr kumimoji="0" lang="ru-RU" altLang="ru-RU" sz="1800" b="0" i="0" u="none" strike="noStrike" cap="none" normalizeH="0" baseline="0" dirty="0">
              <a:ln>
                <a:noFill/>
              </a:ln>
              <a:effectLst/>
              <a:latin typeface="+mj-lt"/>
            </a:endParaRPr>
          </a:p>
        </p:txBody>
      </p:sp>
      <p:grpSp>
        <p:nvGrpSpPr>
          <p:cNvPr id="2" name="Group 1">
            <a:extLst>
              <a:ext uri="{FF2B5EF4-FFF2-40B4-BE49-F238E27FC236}">
                <a16:creationId xmlns:a16="http://schemas.microsoft.com/office/drawing/2014/main" id="{F60F97A4-FE94-52A5-A68D-D48EAE4777AE}"/>
              </a:ext>
            </a:extLst>
          </p:cNvPr>
          <p:cNvGrpSpPr/>
          <p:nvPr/>
        </p:nvGrpSpPr>
        <p:grpSpPr>
          <a:xfrm>
            <a:off x="5912827" y="2097942"/>
            <a:ext cx="1144587" cy="1139825"/>
            <a:chOff x="5924550" y="1670050"/>
            <a:chExt cx="1144587" cy="1139825"/>
          </a:xfrm>
        </p:grpSpPr>
        <p:sp>
          <p:nvSpPr>
            <p:cNvPr id="27" name="Freeform 27"/>
            <p:cNvSpPr>
              <a:spLocks/>
            </p:cNvSpPr>
            <p:nvPr/>
          </p:nvSpPr>
          <p:spPr bwMode="auto">
            <a:xfrm>
              <a:off x="5924550" y="1670050"/>
              <a:ext cx="1144587" cy="1139825"/>
            </a:xfrm>
            <a:custGeom>
              <a:avLst/>
              <a:gdLst>
                <a:gd name="T0" fmla="*/ 248 w 300"/>
                <a:gd name="T1" fmla="*/ 55 h 299"/>
                <a:gd name="T2" fmla="*/ 54 w 300"/>
                <a:gd name="T3" fmla="*/ 60 h 299"/>
                <a:gd name="T4" fmla="*/ 68 w 300"/>
                <a:gd name="T5" fmla="*/ 250 h 299"/>
                <a:gd name="T6" fmla="*/ 255 w 300"/>
                <a:gd name="T7" fmla="*/ 235 h 299"/>
                <a:gd name="T8" fmla="*/ 248 w 300"/>
                <a:gd name="T9" fmla="*/ 55 h 299"/>
              </a:gdLst>
              <a:ahLst/>
              <a:cxnLst>
                <a:cxn ang="0">
                  <a:pos x="T0" y="T1"/>
                </a:cxn>
                <a:cxn ang="0">
                  <a:pos x="T2" y="T3"/>
                </a:cxn>
                <a:cxn ang="0">
                  <a:pos x="T4" y="T5"/>
                </a:cxn>
                <a:cxn ang="0">
                  <a:pos x="T6" y="T7"/>
                </a:cxn>
                <a:cxn ang="0">
                  <a:pos x="T8" y="T9"/>
                </a:cxn>
              </a:cxnLst>
              <a:rect l="0" t="0" r="r" b="b"/>
              <a:pathLst>
                <a:path w="300" h="299">
                  <a:moveTo>
                    <a:pt x="248" y="55"/>
                  </a:moveTo>
                  <a:cubicBezTo>
                    <a:pt x="195" y="0"/>
                    <a:pt x="107" y="9"/>
                    <a:pt x="54" y="60"/>
                  </a:cubicBezTo>
                  <a:cubicBezTo>
                    <a:pt x="0" y="111"/>
                    <a:pt x="18" y="203"/>
                    <a:pt x="68" y="250"/>
                  </a:cubicBezTo>
                  <a:cubicBezTo>
                    <a:pt x="121" y="299"/>
                    <a:pt x="211" y="288"/>
                    <a:pt x="255" y="235"/>
                  </a:cubicBezTo>
                  <a:cubicBezTo>
                    <a:pt x="300" y="182"/>
                    <a:pt x="296" y="103"/>
                    <a:pt x="248" y="55"/>
                  </a:cubicBezTo>
                  <a:close/>
                </a:path>
              </a:pathLst>
            </a:custGeom>
            <a:noFill/>
            <a:ln w="30163" cap="flat">
              <a:solidFill>
                <a:schemeClr val="tx1">
                  <a:lumMod val="7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Rectangle 7">
              <a:extLst>
                <a:ext uri="{FF2B5EF4-FFF2-40B4-BE49-F238E27FC236}">
                  <a16:creationId xmlns:a16="http://schemas.microsoft.com/office/drawing/2014/main" id="{9E6EEC52-538F-8B13-B609-6743F9EF8FFE}"/>
                </a:ext>
              </a:extLst>
            </p:cNvPr>
            <p:cNvSpPr>
              <a:spLocks noChangeArrowheads="1"/>
            </p:cNvSpPr>
            <p:nvPr/>
          </p:nvSpPr>
          <p:spPr bwMode="auto">
            <a:xfrm>
              <a:off x="6208877" y="1882323"/>
              <a:ext cx="660437"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4400" b="1" i="0" u="none" strike="noStrike" cap="none" normalizeH="0" baseline="0" dirty="0">
                  <a:ln>
                    <a:noFill/>
                  </a:ln>
                  <a:effectLst/>
                  <a:latin typeface="+mj-lt"/>
                </a:rPr>
                <a:t>0</a:t>
              </a:r>
              <a:r>
                <a:rPr kumimoji="0" lang="en-GB" altLang="ru-RU" sz="4400" b="1" i="0" u="none" strike="noStrike" cap="none" normalizeH="0" baseline="0" dirty="0">
                  <a:ln>
                    <a:noFill/>
                  </a:ln>
                  <a:effectLst/>
                  <a:latin typeface="+mj-lt"/>
                </a:rPr>
                <a:t>2</a:t>
              </a:r>
              <a:endParaRPr kumimoji="0" lang="ru-RU" altLang="ru-RU" sz="4400" b="0" i="0" u="none" strike="noStrike" cap="none" normalizeH="0" baseline="0" dirty="0">
                <a:ln>
                  <a:noFill/>
                </a:ln>
                <a:effectLst/>
                <a:latin typeface="+mj-lt"/>
              </a:endParaRPr>
            </a:p>
          </p:txBody>
        </p:sp>
      </p:grpSp>
      <p:sp>
        <p:nvSpPr>
          <p:cNvPr id="9" name="Rectangle 7">
            <a:extLst>
              <a:ext uri="{FF2B5EF4-FFF2-40B4-BE49-F238E27FC236}">
                <a16:creationId xmlns:a16="http://schemas.microsoft.com/office/drawing/2014/main" id="{B4B745B1-0288-192D-A100-1A1DF2AB6C60}"/>
              </a:ext>
            </a:extLst>
          </p:cNvPr>
          <p:cNvSpPr>
            <a:spLocks noChangeArrowheads="1"/>
          </p:cNvSpPr>
          <p:nvPr/>
        </p:nvSpPr>
        <p:spPr bwMode="auto">
          <a:xfrm>
            <a:off x="6169768" y="3510400"/>
            <a:ext cx="660437"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4400" b="1" i="0" u="none" strike="noStrike" cap="none" normalizeH="0" baseline="0" dirty="0">
                <a:ln>
                  <a:noFill/>
                </a:ln>
                <a:effectLst/>
                <a:latin typeface="+mj-lt"/>
              </a:rPr>
              <a:t>0</a:t>
            </a:r>
            <a:r>
              <a:rPr kumimoji="0" lang="en-GB" altLang="ru-RU" sz="4400" b="1" i="0" u="none" strike="noStrike" cap="none" normalizeH="0" baseline="0" dirty="0">
                <a:ln>
                  <a:noFill/>
                </a:ln>
                <a:effectLst/>
                <a:latin typeface="+mj-lt"/>
              </a:rPr>
              <a:t>3</a:t>
            </a:r>
            <a:endParaRPr kumimoji="0" lang="ru-RU" altLang="ru-RU" sz="1000" b="0" i="0" u="none" strike="noStrike" cap="none" normalizeH="0" baseline="0" dirty="0">
              <a:ln>
                <a:noFill/>
              </a:ln>
              <a:effectLst/>
              <a:latin typeface="+mj-lt"/>
            </a:endParaRPr>
          </a:p>
        </p:txBody>
      </p:sp>
      <p:sp>
        <p:nvSpPr>
          <p:cNvPr id="10" name="Rectangle 7">
            <a:extLst>
              <a:ext uri="{FF2B5EF4-FFF2-40B4-BE49-F238E27FC236}">
                <a16:creationId xmlns:a16="http://schemas.microsoft.com/office/drawing/2014/main" id="{D734BF12-8416-1988-D3C2-D6628EFF518C}"/>
              </a:ext>
            </a:extLst>
          </p:cNvPr>
          <p:cNvSpPr>
            <a:spLocks noChangeArrowheads="1"/>
          </p:cNvSpPr>
          <p:nvPr/>
        </p:nvSpPr>
        <p:spPr bwMode="auto">
          <a:xfrm>
            <a:off x="6154901" y="4647639"/>
            <a:ext cx="660437"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4400" b="1" i="0" u="none" strike="noStrike" cap="none" normalizeH="0" baseline="0" dirty="0">
                <a:ln>
                  <a:noFill/>
                </a:ln>
                <a:effectLst/>
                <a:latin typeface="+mj-lt"/>
              </a:rPr>
              <a:t>0</a:t>
            </a:r>
            <a:r>
              <a:rPr kumimoji="0" lang="en-GB" altLang="ru-RU" sz="4400" b="1" i="0" u="none" strike="noStrike" cap="none" normalizeH="0" baseline="0" dirty="0">
                <a:ln>
                  <a:noFill/>
                </a:ln>
                <a:effectLst/>
                <a:latin typeface="+mj-lt"/>
              </a:rPr>
              <a:t>4</a:t>
            </a:r>
            <a:endParaRPr kumimoji="0" lang="ru-RU" altLang="ru-RU" sz="1000" b="0" i="0" u="none" strike="noStrike" cap="none" normalizeH="0" baseline="0" dirty="0">
              <a:ln>
                <a:noFill/>
              </a:ln>
              <a:effectLst/>
              <a:latin typeface="+mj-lt"/>
            </a:endParaRPr>
          </a:p>
        </p:txBody>
      </p:sp>
      <p:sp>
        <p:nvSpPr>
          <p:cNvPr id="12" name="Rectangle 7">
            <a:extLst>
              <a:ext uri="{FF2B5EF4-FFF2-40B4-BE49-F238E27FC236}">
                <a16:creationId xmlns:a16="http://schemas.microsoft.com/office/drawing/2014/main" id="{1FEB0DF7-71BA-66F0-2521-A2C77F422053}"/>
              </a:ext>
            </a:extLst>
          </p:cNvPr>
          <p:cNvSpPr>
            <a:spLocks noChangeArrowheads="1"/>
          </p:cNvSpPr>
          <p:nvPr/>
        </p:nvSpPr>
        <p:spPr bwMode="auto">
          <a:xfrm>
            <a:off x="6134865" y="5905145"/>
            <a:ext cx="660437"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4400" b="1" i="0" u="none" strike="noStrike" cap="none" normalizeH="0" baseline="0" dirty="0">
                <a:ln>
                  <a:noFill/>
                </a:ln>
                <a:effectLst/>
                <a:latin typeface="+mj-lt"/>
              </a:rPr>
              <a:t>0</a:t>
            </a:r>
            <a:r>
              <a:rPr kumimoji="0" lang="en-GB" altLang="ru-RU" sz="4400" b="1" i="0" u="none" strike="noStrike" cap="none" normalizeH="0" baseline="0" dirty="0">
                <a:ln>
                  <a:noFill/>
                </a:ln>
                <a:effectLst/>
                <a:latin typeface="+mj-lt"/>
              </a:rPr>
              <a:t>5</a:t>
            </a:r>
            <a:endParaRPr kumimoji="0" lang="ru-RU" altLang="ru-RU" sz="1000" b="0" i="0" u="none" strike="noStrike" cap="none" normalizeH="0" baseline="0" dirty="0">
              <a:ln>
                <a:noFill/>
              </a:ln>
              <a:effectLst/>
              <a:latin typeface="+mj-lt"/>
            </a:endParaRPr>
          </a:p>
        </p:txBody>
      </p:sp>
      <p:pic>
        <p:nvPicPr>
          <p:cNvPr id="13" name="Picture 12">
            <a:extLst>
              <a:ext uri="{FF2B5EF4-FFF2-40B4-BE49-F238E27FC236}">
                <a16:creationId xmlns:a16="http://schemas.microsoft.com/office/drawing/2014/main" id="{91CB1960-1FA6-DC4A-8F9B-EEE04FD6A2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6589" y="235346"/>
            <a:ext cx="2275845" cy="2158056"/>
          </a:xfrm>
          <a:prstGeom prst="rect">
            <a:avLst/>
          </a:prstGeom>
        </p:spPr>
      </p:pic>
    </p:spTree>
    <p:extLst>
      <p:ext uri="{BB962C8B-B14F-4D97-AF65-F5344CB8AC3E}">
        <p14:creationId xmlns:p14="http://schemas.microsoft.com/office/powerpoint/2010/main" val="3976837974"/>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p:cTn id="7" dur="500" fill="hold"/>
                                            <p:tgtEl>
                                              <p:spTgt spid="29"/>
                                            </p:tgtEl>
                                            <p:attrNameLst>
                                              <p:attrName>ppt_w</p:attrName>
                                            </p:attrNameLst>
                                          </p:cBhvr>
                                          <p:tavLst>
                                            <p:tav tm="0">
                                              <p:val>
                                                <p:fltVal val="0"/>
                                              </p:val>
                                            </p:tav>
                                            <p:tav tm="100000">
                                              <p:val>
                                                <p:strVal val="#ppt_w"/>
                                              </p:val>
                                            </p:tav>
                                          </p:tavLst>
                                        </p:anim>
                                        <p:anim calcmode="lin" valueType="num">
                                          <p:cBhvr>
                                            <p:cTn id="8" dur="500" fill="hold"/>
                                            <p:tgtEl>
                                              <p:spTgt spid="29"/>
                                            </p:tgtEl>
                                            <p:attrNameLst>
                                              <p:attrName>ppt_h</p:attrName>
                                            </p:attrNameLst>
                                          </p:cBhvr>
                                          <p:tavLst>
                                            <p:tav tm="0">
                                              <p:val>
                                                <p:fltVal val="0"/>
                                              </p:val>
                                            </p:tav>
                                            <p:tav tm="100000">
                                              <p:val>
                                                <p:strVal val="#ppt_h"/>
                                              </p:val>
                                            </p:tav>
                                          </p:tavLst>
                                        </p:anim>
                                        <p:animEffect transition="in" filter="fade">
                                          <p:cBhvr>
                                            <p:cTn id="9" dur="500"/>
                                            <p:tgtEl>
                                              <p:spTgt spid="29"/>
                                            </p:tgtEl>
                                          </p:cBhvr>
                                        </p:animEffect>
                                      </p:childTnLst>
                                    </p:cTn>
                                  </p:par>
                                  <p:par>
                                    <p:cTn id="10" presetID="53" presetClass="entr" presetSubtype="16" fill="hold" nodeType="withEffect">
                                      <p:stCondLst>
                                        <p:cond delay="0"/>
                                      </p:stCondLst>
                                      <p:childTnLst>
                                        <p:set>
                                          <p:cBhvr>
                                            <p:cTn id="11" dur="1" fill="hold">
                                              <p:stCondLst>
                                                <p:cond delay="0"/>
                                              </p:stCondLst>
                                            </p:cTn>
                                            <p:tgtEl>
                                              <p:spTgt spid="37"/>
                                            </p:tgtEl>
                                            <p:attrNameLst>
                                              <p:attrName>style.visibility</p:attrName>
                                            </p:attrNameLst>
                                          </p:cBhvr>
                                          <p:to>
                                            <p:strVal val="visible"/>
                                          </p:to>
                                        </p:set>
                                        <p:anim calcmode="lin" valueType="num">
                                          <p:cBhvr>
                                            <p:cTn id="12" dur="500" fill="hold"/>
                                            <p:tgtEl>
                                              <p:spTgt spid="37"/>
                                            </p:tgtEl>
                                            <p:attrNameLst>
                                              <p:attrName>ppt_w</p:attrName>
                                            </p:attrNameLst>
                                          </p:cBhvr>
                                          <p:tavLst>
                                            <p:tav tm="0">
                                              <p:val>
                                                <p:fltVal val="0"/>
                                              </p:val>
                                            </p:tav>
                                            <p:tav tm="100000">
                                              <p:val>
                                                <p:strVal val="#ppt_w"/>
                                              </p:val>
                                            </p:tav>
                                          </p:tavLst>
                                        </p:anim>
                                        <p:anim calcmode="lin" valueType="num">
                                          <p:cBhvr>
                                            <p:cTn id="13" dur="500" fill="hold"/>
                                            <p:tgtEl>
                                              <p:spTgt spid="37"/>
                                            </p:tgtEl>
                                            <p:attrNameLst>
                                              <p:attrName>ppt_h</p:attrName>
                                            </p:attrNameLst>
                                          </p:cBhvr>
                                          <p:tavLst>
                                            <p:tav tm="0">
                                              <p:val>
                                                <p:fltVal val="0"/>
                                              </p:val>
                                            </p:tav>
                                            <p:tav tm="100000">
                                              <p:val>
                                                <p:strVal val="#ppt_h"/>
                                              </p:val>
                                            </p:tav>
                                          </p:tavLst>
                                        </p:anim>
                                        <p:animEffect transition="in" filter="fade">
                                          <p:cBhvr>
                                            <p:cTn id="14" dur="500"/>
                                            <p:tgtEl>
                                              <p:spTgt spid="37"/>
                                            </p:tgtEl>
                                          </p:cBhvr>
                                        </p:animEffect>
                                      </p:childTnLst>
                                    </p:cTn>
                                  </p:par>
                                  <p:par>
                                    <p:cTn id="15" presetID="22" presetClass="entr" presetSubtype="8" fill="hold" grpId="0" nodeType="withEffect">
                                      <p:stCondLst>
                                        <p:cond delay="100"/>
                                      </p:stCondLst>
                                      <p:childTnLst>
                                        <p:set>
                                          <p:cBhvr>
                                            <p:cTn id="16" dur="1" fill="hold">
                                              <p:stCondLst>
                                                <p:cond delay="0"/>
                                              </p:stCondLst>
                                            </p:cTn>
                                            <p:tgtEl>
                                              <p:spTgt spid="23"/>
                                            </p:tgtEl>
                                            <p:attrNameLst>
                                              <p:attrName>style.visibility</p:attrName>
                                            </p:attrNameLst>
                                          </p:cBhvr>
                                          <p:to>
                                            <p:strVal val="visible"/>
                                          </p:to>
                                        </p:set>
                                        <p:animEffect transition="in" filter="wipe(left)">
                                          <p:cBhvr>
                                            <p:cTn id="17" dur="500"/>
                                            <p:tgtEl>
                                              <p:spTgt spid="23"/>
                                            </p:tgtEl>
                                          </p:cBhvr>
                                        </p:animEffect>
                                      </p:childTnLst>
                                    </p:cTn>
                                  </p:par>
                                  <p:par>
                                    <p:cTn id="18" presetID="22" presetClass="entr" presetSubtype="8" fill="hold" grpId="0" nodeType="withEffect">
                                      <p:stCondLst>
                                        <p:cond delay="300"/>
                                      </p:stCondLst>
                                      <p:childTnLst>
                                        <p:set>
                                          <p:cBhvr>
                                            <p:cTn id="19" dur="1" fill="hold">
                                              <p:stCondLst>
                                                <p:cond delay="0"/>
                                              </p:stCondLst>
                                            </p:cTn>
                                            <p:tgtEl>
                                              <p:spTgt spid="22"/>
                                            </p:tgtEl>
                                            <p:attrNameLst>
                                              <p:attrName>style.visibility</p:attrName>
                                            </p:attrNameLst>
                                          </p:cBhvr>
                                          <p:to>
                                            <p:strVal val="visible"/>
                                          </p:to>
                                        </p:set>
                                        <p:animEffect transition="in" filter="wipe(left)">
                                          <p:cBhvr>
                                            <p:cTn id="20" dur="500"/>
                                            <p:tgtEl>
                                              <p:spTgt spid="22"/>
                                            </p:tgtEl>
                                          </p:cBhvr>
                                        </p:animEffect>
                                      </p:childTnLst>
                                    </p:cTn>
                                  </p:par>
                                  <p:par>
                                    <p:cTn id="21" presetID="22" presetClass="entr" presetSubtype="8" fill="hold" grpId="0" nodeType="withEffect">
                                      <p:stCondLst>
                                        <p:cond delay="500"/>
                                      </p:stCondLst>
                                      <p:childTnLst>
                                        <p:set>
                                          <p:cBhvr>
                                            <p:cTn id="22" dur="1" fill="hold">
                                              <p:stCondLst>
                                                <p:cond delay="0"/>
                                              </p:stCondLst>
                                            </p:cTn>
                                            <p:tgtEl>
                                              <p:spTgt spid="21"/>
                                            </p:tgtEl>
                                            <p:attrNameLst>
                                              <p:attrName>style.visibility</p:attrName>
                                            </p:attrNameLst>
                                          </p:cBhvr>
                                          <p:to>
                                            <p:strVal val="visible"/>
                                          </p:to>
                                        </p:set>
                                        <p:animEffect transition="in" filter="wipe(left)">
                                          <p:cBhvr>
                                            <p:cTn id="23" dur="500"/>
                                            <p:tgtEl>
                                              <p:spTgt spid="21"/>
                                            </p:tgtEl>
                                          </p:cBhvr>
                                        </p:animEffect>
                                      </p:childTnLst>
                                    </p:cTn>
                                  </p:par>
                                  <p:par>
                                    <p:cTn id="24" presetID="22" presetClass="entr" presetSubtype="8" fill="hold" grpId="0" nodeType="withEffect">
                                      <p:stCondLst>
                                        <p:cond delay="700"/>
                                      </p:stCondLst>
                                      <p:childTnLst>
                                        <p:set>
                                          <p:cBhvr>
                                            <p:cTn id="25" dur="1" fill="hold">
                                              <p:stCondLst>
                                                <p:cond delay="0"/>
                                              </p:stCondLst>
                                            </p:cTn>
                                            <p:tgtEl>
                                              <p:spTgt spid="20"/>
                                            </p:tgtEl>
                                            <p:attrNameLst>
                                              <p:attrName>style.visibility</p:attrName>
                                            </p:attrNameLst>
                                          </p:cBhvr>
                                          <p:to>
                                            <p:strVal val="visible"/>
                                          </p:to>
                                        </p:set>
                                        <p:animEffect transition="in" filter="wipe(left)">
                                          <p:cBhvr>
                                            <p:cTn id="26" dur="500"/>
                                            <p:tgtEl>
                                              <p:spTgt spid="20"/>
                                            </p:tgtEl>
                                          </p:cBhvr>
                                        </p:animEffect>
                                      </p:childTnLst>
                                    </p:cTn>
                                  </p:par>
                                  <p:par>
                                    <p:cTn id="27" presetID="22" presetClass="entr" presetSubtype="8" fill="hold" grpId="0" nodeType="withEffect">
                                      <p:stCondLst>
                                        <p:cond delay="900"/>
                                      </p:stCondLst>
                                      <p:childTnLst>
                                        <p:set>
                                          <p:cBhvr>
                                            <p:cTn id="28" dur="1" fill="hold">
                                              <p:stCondLst>
                                                <p:cond delay="0"/>
                                              </p:stCondLst>
                                            </p:cTn>
                                            <p:tgtEl>
                                              <p:spTgt spid="19"/>
                                            </p:tgtEl>
                                            <p:attrNameLst>
                                              <p:attrName>style.visibility</p:attrName>
                                            </p:attrNameLst>
                                          </p:cBhvr>
                                          <p:to>
                                            <p:strVal val="visible"/>
                                          </p:to>
                                        </p:set>
                                        <p:animEffect transition="in" filter="wipe(left)">
                                          <p:cBhvr>
                                            <p:cTn id="29" dur="500"/>
                                            <p:tgtEl>
                                              <p:spTgt spid="19"/>
                                            </p:tgtEl>
                                          </p:cBhvr>
                                        </p:animEffect>
                                      </p:childTnLst>
                                    </p:cTn>
                                  </p:par>
                                  <p:par>
                                    <p:cTn id="30" presetID="2" presetClass="entr" presetSubtype="2" fill="hold" grpId="0" nodeType="withEffect" p14:presetBounceEnd="67000">
                                      <p:stCondLst>
                                        <p:cond delay="250"/>
                                      </p:stCondLst>
                                      <p:childTnLst>
                                        <p:set>
                                          <p:cBhvr>
                                            <p:cTn id="31" dur="1" fill="hold">
                                              <p:stCondLst>
                                                <p:cond delay="0"/>
                                              </p:stCondLst>
                                            </p:cTn>
                                            <p:tgtEl>
                                              <p:spTgt spid="24"/>
                                            </p:tgtEl>
                                            <p:attrNameLst>
                                              <p:attrName>style.visibility</p:attrName>
                                            </p:attrNameLst>
                                          </p:cBhvr>
                                          <p:to>
                                            <p:strVal val="visible"/>
                                          </p:to>
                                        </p:set>
                                        <p:anim calcmode="lin" valueType="num" p14:bounceEnd="67000">
                                          <p:cBhvr additive="base">
                                            <p:cTn id="32" dur="1000" fill="hold"/>
                                            <p:tgtEl>
                                              <p:spTgt spid="24"/>
                                            </p:tgtEl>
                                            <p:attrNameLst>
                                              <p:attrName>ppt_x</p:attrName>
                                            </p:attrNameLst>
                                          </p:cBhvr>
                                          <p:tavLst>
                                            <p:tav tm="0">
                                              <p:val>
                                                <p:strVal val="1+#ppt_w/2"/>
                                              </p:val>
                                            </p:tav>
                                            <p:tav tm="100000">
                                              <p:val>
                                                <p:strVal val="#ppt_x"/>
                                              </p:val>
                                            </p:tav>
                                          </p:tavLst>
                                        </p:anim>
                                        <p:anim calcmode="lin" valueType="num" p14:bounceEnd="67000">
                                          <p:cBhvr additive="base">
                                            <p:cTn id="33" dur="1000" fill="hold"/>
                                            <p:tgtEl>
                                              <p:spTgt spid="24"/>
                                            </p:tgtEl>
                                            <p:attrNameLst>
                                              <p:attrName>ppt_y</p:attrName>
                                            </p:attrNameLst>
                                          </p:cBhvr>
                                          <p:tavLst>
                                            <p:tav tm="0">
                                              <p:val>
                                                <p:strVal val="#ppt_y"/>
                                              </p:val>
                                            </p:tav>
                                            <p:tav tm="100000">
                                              <p:val>
                                                <p:strVal val="#ppt_y"/>
                                              </p:val>
                                            </p:tav>
                                          </p:tavLst>
                                        </p:anim>
                                      </p:childTnLst>
                                    </p:cTn>
                                  </p:par>
                                  <p:par>
                                    <p:cTn id="34" presetID="2" presetClass="entr" presetSubtype="2" fill="hold" grpId="0" nodeType="withEffect" p14:presetBounceEnd="67000">
                                      <p:stCondLst>
                                        <p:cond delay="450"/>
                                      </p:stCondLst>
                                      <p:childTnLst>
                                        <p:set>
                                          <p:cBhvr>
                                            <p:cTn id="35" dur="1" fill="hold">
                                              <p:stCondLst>
                                                <p:cond delay="0"/>
                                              </p:stCondLst>
                                            </p:cTn>
                                            <p:tgtEl>
                                              <p:spTgt spid="25"/>
                                            </p:tgtEl>
                                            <p:attrNameLst>
                                              <p:attrName>style.visibility</p:attrName>
                                            </p:attrNameLst>
                                          </p:cBhvr>
                                          <p:to>
                                            <p:strVal val="visible"/>
                                          </p:to>
                                        </p:set>
                                        <p:anim calcmode="lin" valueType="num" p14:bounceEnd="67000">
                                          <p:cBhvr additive="base">
                                            <p:cTn id="36" dur="1000" fill="hold"/>
                                            <p:tgtEl>
                                              <p:spTgt spid="25"/>
                                            </p:tgtEl>
                                            <p:attrNameLst>
                                              <p:attrName>ppt_x</p:attrName>
                                            </p:attrNameLst>
                                          </p:cBhvr>
                                          <p:tavLst>
                                            <p:tav tm="0">
                                              <p:val>
                                                <p:strVal val="1+#ppt_w/2"/>
                                              </p:val>
                                            </p:tav>
                                            <p:tav tm="100000">
                                              <p:val>
                                                <p:strVal val="#ppt_x"/>
                                              </p:val>
                                            </p:tav>
                                          </p:tavLst>
                                        </p:anim>
                                        <p:anim calcmode="lin" valueType="num" p14:bounceEnd="67000">
                                          <p:cBhvr additive="base">
                                            <p:cTn id="37" dur="1000" fill="hold"/>
                                            <p:tgtEl>
                                              <p:spTgt spid="25"/>
                                            </p:tgtEl>
                                            <p:attrNameLst>
                                              <p:attrName>ppt_y</p:attrName>
                                            </p:attrNameLst>
                                          </p:cBhvr>
                                          <p:tavLst>
                                            <p:tav tm="0">
                                              <p:val>
                                                <p:strVal val="#ppt_y"/>
                                              </p:val>
                                            </p:tav>
                                            <p:tav tm="100000">
                                              <p:val>
                                                <p:strVal val="#ppt_y"/>
                                              </p:val>
                                            </p:tav>
                                          </p:tavLst>
                                        </p:anim>
                                      </p:childTnLst>
                                    </p:cTn>
                                  </p:par>
                                  <p:par>
                                    <p:cTn id="38" presetID="2" presetClass="entr" presetSubtype="2" fill="hold" grpId="0" nodeType="withEffect" p14:presetBounceEnd="67000">
                                      <p:stCondLst>
                                        <p:cond delay="650"/>
                                      </p:stCondLst>
                                      <p:childTnLst>
                                        <p:set>
                                          <p:cBhvr>
                                            <p:cTn id="39" dur="1" fill="hold">
                                              <p:stCondLst>
                                                <p:cond delay="0"/>
                                              </p:stCondLst>
                                            </p:cTn>
                                            <p:tgtEl>
                                              <p:spTgt spid="26"/>
                                            </p:tgtEl>
                                            <p:attrNameLst>
                                              <p:attrName>style.visibility</p:attrName>
                                            </p:attrNameLst>
                                          </p:cBhvr>
                                          <p:to>
                                            <p:strVal val="visible"/>
                                          </p:to>
                                        </p:set>
                                        <p:anim calcmode="lin" valueType="num" p14:bounceEnd="67000">
                                          <p:cBhvr additive="base">
                                            <p:cTn id="40" dur="1000" fill="hold"/>
                                            <p:tgtEl>
                                              <p:spTgt spid="26"/>
                                            </p:tgtEl>
                                            <p:attrNameLst>
                                              <p:attrName>ppt_x</p:attrName>
                                            </p:attrNameLst>
                                          </p:cBhvr>
                                          <p:tavLst>
                                            <p:tav tm="0">
                                              <p:val>
                                                <p:strVal val="1+#ppt_w/2"/>
                                              </p:val>
                                            </p:tav>
                                            <p:tav tm="100000">
                                              <p:val>
                                                <p:strVal val="#ppt_x"/>
                                              </p:val>
                                            </p:tav>
                                          </p:tavLst>
                                        </p:anim>
                                        <p:anim calcmode="lin" valueType="num" p14:bounceEnd="67000">
                                          <p:cBhvr additive="base">
                                            <p:cTn id="41" dur="1000" fill="hold"/>
                                            <p:tgtEl>
                                              <p:spTgt spid="26"/>
                                            </p:tgtEl>
                                            <p:attrNameLst>
                                              <p:attrName>ppt_y</p:attrName>
                                            </p:attrNameLst>
                                          </p:cBhvr>
                                          <p:tavLst>
                                            <p:tav tm="0">
                                              <p:val>
                                                <p:strVal val="#ppt_y"/>
                                              </p:val>
                                            </p:tav>
                                            <p:tav tm="100000">
                                              <p:val>
                                                <p:strVal val="#ppt_y"/>
                                              </p:val>
                                            </p:tav>
                                          </p:tavLst>
                                        </p:anim>
                                      </p:childTnLst>
                                    </p:cTn>
                                  </p:par>
                                  <p:par>
                                    <p:cTn id="42" presetID="2" presetClass="entr" presetSubtype="2" fill="hold" grpId="0" nodeType="withEffect" p14:presetBounceEnd="67000">
                                      <p:stCondLst>
                                        <p:cond delay="1050"/>
                                      </p:stCondLst>
                                      <p:childTnLst>
                                        <p:set>
                                          <p:cBhvr>
                                            <p:cTn id="43" dur="1" fill="hold">
                                              <p:stCondLst>
                                                <p:cond delay="0"/>
                                              </p:stCondLst>
                                            </p:cTn>
                                            <p:tgtEl>
                                              <p:spTgt spid="28"/>
                                            </p:tgtEl>
                                            <p:attrNameLst>
                                              <p:attrName>style.visibility</p:attrName>
                                            </p:attrNameLst>
                                          </p:cBhvr>
                                          <p:to>
                                            <p:strVal val="visible"/>
                                          </p:to>
                                        </p:set>
                                        <p:anim calcmode="lin" valueType="num" p14:bounceEnd="67000">
                                          <p:cBhvr additive="base">
                                            <p:cTn id="44" dur="1000" fill="hold"/>
                                            <p:tgtEl>
                                              <p:spTgt spid="28"/>
                                            </p:tgtEl>
                                            <p:attrNameLst>
                                              <p:attrName>ppt_x</p:attrName>
                                            </p:attrNameLst>
                                          </p:cBhvr>
                                          <p:tavLst>
                                            <p:tav tm="0">
                                              <p:val>
                                                <p:strVal val="1+#ppt_w/2"/>
                                              </p:val>
                                            </p:tav>
                                            <p:tav tm="100000">
                                              <p:val>
                                                <p:strVal val="#ppt_x"/>
                                              </p:val>
                                            </p:tav>
                                          </p:tavLst>
                                        </p:anim>
                                        <p:anim calcmode="lin" valueType="num" p14:bounceEnd="67000">
                                          <p:cBhvr additive="base">
                                            <p:cTn id="45" dur="1000" fill="hold"/>
                                            <p:tgtEl>
                                              <p:spTgt spid="28"/>
                                            </p:tgtEl>
                                            <p:attrNameLst>
                                              <p:attrName>ppt_y</p:attrName>
                                            </p:attrNameLst>
                                          </p:cBhvr>
                                          <p:tavLst>
                                            <p:tav tm="0">
                                              <p:val>
                                                <p:strVal val="#ppt_y"/>
                                              </p:val>
                                            </p:tav>
                                            <p:tav tm="100000">
                                              <p:val>
                                                <p:strVal val="#ppt_y"/>
                                              </p:val>
                                            </p:tav>
                                          </p:tavLst>
                                        </p:anim>
                                      </p:childTnLst>
                                    </p:cTn>
                                  </p:par>
                                  <p:par>
                                    <p:cTn id="46" presetID="2" presetClass="entr" presetSubtype="2" fill="hold" grpId="0" nodeType="withEffect" p14:presetBounceEnd="67000">
                                      <p:stCondLst>
                                        <p:cond delay="1500"/>
                                      </p:stCondLst>
                                      <p:childTnLst>
                                        <p:set>
                                          <p:cBhvr>
                                            <p:cTn id="47" dur="1" fill="hold">
                                              <p:stCondLst>
                                                <p:cond delay="0"/>
                                              </p:stCondLst>
                                            </p:cTn>
                                            <p:tgtEl>
                                              <p:spTgt spid="6"/>
                                            </p:tgtEl>
                                            <p:attrNameLst>
                                              <p:attrName>style.visibility</p:attrName>
                                            </p:attrNameLst>
                                          </p:cBhvr>
                                          <p:to>
                                            <p:strVal val="visible"/>
                                          </p:to>
                                        </p:set>
                                        <p:anim calcmode="lin" valueType="num" p14:bounceEnd="67000">
                                          <p:cBhvr additive="base">
                                            <p:cTn id="48" dur="1000" fill="hold"/>
                                            <p:tgtEl>
                                              <p:spTgt spid="6"/>
                                            </p:tgtEl>
                                            <p:attrNameLst>
                                              <p:attrName>ppt_x</p:attrName>
                                            </p:attrNameLst>
                                          </p:cBhvr>
                                          <p:tavLst>
                                            <p:tav tm="0">
                                              <p:val>
                                                <p:strVal val="1+#ppt_w/2"/>
                                              </p:val>
                                            </p:tav>
                                            <p:tav tm="100000">
                                              <p:val>
                                                <p:strVal val="#ppt_x"/>
                                              </p:val>
                                            </p:tav>
                                          </p:tavLst>
                                        </p:anim>
                                        <p:anim calcmode="lin" valueType="num" p14:bounceEnd="67000">
                                          <p:cBhvr additive="base">
                                            <p:cTn id="49" dur="1000" fill="hold"/>
                                            <p:tgtEl>
                                              <p:spTgt spid="6"/>
                                            </p:tgtEl>
                                            <p:attrNameLst>
                                              <p:attrName>ppt_y</p:attrName>
                                            </p:attrNameLst>
                                          </p:cBhvr>
                                          <p:tavLst>
                                            <p:tav tm="0">
                                              <p:val>
                                                <p:strVal val="#ppt_y"/>
                                              </p:val>
                                            </p:tav>
                                            <p:tav tm="100000">
                                              <p:val>
                                                <p:strVal val="#ppt_y"/>
                                              </p:val>
                                            </p:tav>
                                          </p:tavLst>
                                        </p:anim>
                                      </p:childTnLst>
                                    </p:cTn>
                                  </p:par>
                                  <p:par>
                                    <p:cTn id="50" presetID="2" presetClass="entr" presetSubtype="2" fill="hold" grpId="0" nodeType="withEffect" p14:presetBounceEnd="67000">
                                      <p:stCondLst>
                                        <p:cond delay="1500"/>
                                      </p:stCondLst>
                                      <p:childTnLst>
                                        <p:set>
                                          <p:cBhvr>
                                            <p:cTn id="51" dur="1" fill="hold">
                                              <p:stCondLst>
                                                <p:cond delay="0"/>
                                              </p:stCondLst>
                                            </p:cTn>
                                            <p:tgtEl>
                                              <p:spTgt spid="8"/>
                                            </p:tgtEl>
                                            <p:attrNameLst>
                                              <p:attrName>style.visibility</p:attrName>
                                            </p:attrNameLst>
                                          </p:cBhvr>
                                          <p:to>
                                            <p:strVal val="visible"/>
                                          </p:to>
                                        </p:set>
                                        <p:anim calcmode="lin" valueType="num" p14:bounceEnd="67000">
                                          <p:cBhvr additive="base">
                                            <p:cTn id="52" dur="1000" fill="hold"/>
                                            <p:tgtEl>
                                              <p:spTgt spid="8"/>
                                            </p:tgtEl>
                                            <p:attrNameLst>
                                              <p:attrName>ppt_x</p:attrName>
                                            </p:attrNameLst>
                                          </p:cBhvr>
                                          <p:tavLst>
                                            <p:tav tm="0">
                                              <p:val>
                                                <p:strVal val="1+#ppt_w/2"/>
                                              </p:val>
                                            </p:tav>
                                            <p:tav tm="100000">
                                              <p:val>
                                                <p:strVal val="#ppt_x"/>
                                              </p:val>
                                            </p:tav>
                                          </p:tavLst>
                                        </p:anim>
                                        <p:anim calcmode="lin" valueType="num" p14:bounceEnd="67000">
                                          <p:cBhvr additive="base">
                                            <p:cTn id="53" dur="1000" fill="hold"/>
                                            <p:tgtEl>
                                              <p:spTgt spid="8"/>
                                            </p:tgtEl>
                                            <p:attrNameLst>
                                              <p:attrName>ppt_y</p:attrName>
                                            </p:attrNameLst>
                                          </p:cBhvr>
                                          <p:tavLst>
                                            <p:tav tm="0">
                                              <p:val>
                                                <p:strVal val="#ppt_y"/>
                                              </p:val>
                                            </p:tav>
                                            <p:tav tm="100000">
                                              <p:val>
                                                <p:strVal val="#ppt_y"/>
                                              </p:val>
                                            </p:tav>
                                          </p:tavLst>
                                        </p:anim>
                                      </p:childTnLst>
                                    </p:cTn>
                                  </p:par>
                                  <p:par>
                                    <p:cTn id="54" presetID="2" presetClass="entr" presetSubtype="2" fill="hold" grpId="0" nodeType="withEffect" p14:presetBounceEnd="67000">
                                      <p:stCondLst>
                                        <p:cond delay="1500"/>
                                      </p:stCondLst>
                                      <p:childTnLst>
                                        <p:set>
                                          <p:cBhvr>
                                            <p:cTn id="55" dur="1" fill="hold">
                                              <p:stCondLst>
                                                <p:cond delay="0"/>
                                              </p:stCondLst>
                                            </p:cTn>
                                            <p:tgtEl>
                                              <p:spTgt spid="11"/>
                                            </p:tgtEl>
                                            <p:attrNameLst>
                                              <p:attrName>style.visibility</p:attrName>
                                            </p:attrNameLst>
                                          </p:cBhvr>
                                          <p:to>
                                            <p:strVal val="visible"/>
                                          </p:to>
                                        </p:set>
                                        <p:anim calcmode="lin" valueType="num" p14:bounceEnd="67000">
                                          <p:cBhvr additive="base">
                                            <p:cTn id="56" dur="1000" fill="hold"/>
                                            <p:tgtEl>
                                              <p:spTgt spid="11"/>
                                            </p:tgtEl>
                                            <p:attrNameLst>
                                              <p:attrName>ppt_x</p:attrName>
                                            </p:attrNameLst>
                                          </p:cBhvr>
                                          <p:tavLst>
                                            <p:tav tm="0">
                                              <p:val>
                                                <p:strVal val="1+#ppt_w/2"/>
                                              </p:val>
                                            </p:tav>
                                            <p:tav tm="100000">
                                              <p:val>
                                                <p:strVal val="#ppt_x"/>
                                              </p:val>
                                            </p:tav>
                                          </p:tavLst>
                                        </p:anim>
                                        <p:anim calcmode="lin" valueType="num" p14:bounceEnd="67000">
                                          <p:cBhvr additive="base">
                                            <p:cTn id="57" dur="1000" fill="hold"/>
                                            <p:tgtEl>
                                              <p:spTgt spid="11"/>
                                            </p:tgtEl>
                                            <p:attrNameLst>
                                              <p:attrName>ppt_y</p:attrName>
                                            </p:attrNameLst>
                                          </p:cBhvr>
                                          <p:tavLst>
                                            <p:tav tm="0">
                                              <p:val>
                                                <p:strVal val="#ppt_y"/>
                                              </p:val>
                                            </p:tav>
                                            <p:tav tm="100000">
                                              <p:val>
                                                <p:strVal val="#ppt_y"/>
                                              </p:val>
                                            </p:tav>
                                          </p:tavLst>
                                        </p:anim>
                                      </p:childTnLst>
                                    </p:cTn>
                                  </p:par>
                                  <p:par>
                                    <p:cTn id="58" presetID="2" presetClass="entr" presetSubtype="2" fill="hold" grpId="0" nodeType="withEffect" p14:presetBounceEnd="67000">
                                      <p:stCondLst>
                                        <p:cond delay="1500"/>
                                      </p:stCondLst>
                                      <p:childTnLst>
                                        <p:set>
                                          <p:cBhvr>
                                            <p:cTn id="59" dur="1" fill="hold">
                                              <p:stCondLst>
                                                <p:cond delay="0"/>
                                              </p:stCondLst>
                                            </p:cTn>
                                            <p:tgtEl>
                                              <p:spTgt spid="15"/>
                                            </p:tgtEl>
                                            <p:attrNameLst>
                                              <p:attrName>style.visibility</p:attrName>
                                            </p:attrNameLst>
                                          </p:cBhvr>
                                          <p:to>
                                            <p:strVal val="visible"/>
                                          </p:to>
                                        </p:set>
                                        <p:anim calcmode="lin" valueType="num" p14:bounceEnd="67000">
                                          <p:cBhvr additive="base">
                                            <p:cTn id="60" dur="1000" fill="hold"/>
                                            <p:tgtEl>
                                              <p:spTgt spid="15"/>
                                            </p:tgtEl>
                                            <p:attrNameLst>
                                              <p:attrName>ppt_x</p:attrName>
                                            </p:attrNameLst>
                                          </p:cBhvr>
                                          <p:tavLst>
                                            <p:tav tm="0">
                                              <p:val>
                                                <p:strVal val="1+#ppt_w/2"/>
                                              </p:val>
                                            </p:tav>
                                            <p:tav tm="100000">
                                              <p:val>
                                                <p:strVal val="#ppt_x"/>
                                              </p:val>
                                            </p:tav>
                                          </p:tavLst>
                                        </p:anim>
                                        <p:anim calcmode="lin" valueType="num" p14:bounceEnd="67000">
                                          <p:cBhvr additive="base">
                                            <p:cTn id="61" dur="1000" fill="hold"/>
                                            <p:tgtEl>
                                              <p:spTgt spid="15"/>
                                            </p:tgtEl>
                                            <p:attrNameLst>
                                              <p:attrName>ppt_y</p:attrName>
                                            </p:attrNameLst>
                                          </p:cBhvr>
                                          <p:tavLst>
                                            <p:tav tm="0">
                                              <p:val>
                                                <p:strVal val="#ppt_y"/>
                                              </p:val>
                                            </p:tav>
                                            <p:tav tm="100000">
                                              <p:val>
                                                <p:strVal val="#ppt_y"/>
                                              </p:val>
                                            </p:tav>
                                          </p:tavLst>
                                        </p:anim>
                                      </p:childTnLst>
                                    </p:cTn>
                                  </p:par>
                                  <p:par>
                                    <p:cTn id="62" presetID="2" presetClass="entr" presetSubtype="2" fill="hold" grpId="0" nodeType="withEffect" p14:presetBounceEnd="67000">
                                      <p:stCondLst>
                                        <p:cond delay="1500"/>
                                      </p:stCondLst>
                                      <p:childTnLst>
                                        <p:set>
                                          <p:cBhvr>
                                            <p:cTn id="63" dur="1" fill="hold">
                                              <p:stCondLst>
                                                <p:cond delay="0"/>
                                              </p:stCondLst>
                                            </p:cTn>
                                            <p:tgtEl>
                                              <p:spTgt spid="16"/>
                                            </p:tgtEl>
                                            <p:attrNameLst>
                                              <p:attrName>style.visibility</p:attrName>
                                            </p:attrNameLst>
                                          </p:cBhvr>
                                          <p:to>
                                            <p:strVal val="visible"/>
                                          </p:to>
                                        </p:set>
                                        <p:anim calcmode="lin" valueType="num" p14:bounceEnd="67000">
                                          <p:cBhvr additive="base">
                                            <p:cTn id="64" dur="1000" fill="hold"/>
                                            <p:tgtEl>
                                              <p:spTgt spid="16"/>
                                            </p:tgtEl>
                                            <p:attrNameLst>
                                              <p:attrName>ppt_x</p:attrName>
                                            </p:attrNameLst>
                                          </p:cBhvr>
                                          <p:tavLst>
                                            <p:tav tm="0">
                                              <p:val>
                                                <p:strVal val="1+#ppt_w/2"/>
                                              </p:val>
                                            </p:tav>
                                            <p:tav tm="100000">
                                              <p:val>
                                                <p:strVal val="#ppt_x"/>
                                              </p:val>
                                            </p:tav>
                                          </p:tavLst>
                                        </p:anim>
                                        <p:anim calcmode="lin" valueType="num" p14:bounceEnd="67000">
                                          <p:cBhvr additive="base">
                                            <p:cTn id="65" dur="1000" fill="hold"/>
                                            <p:tgtEl>
                                              <p:spTgt spid="16"/>
                                            </p:tgtEl>
                                            <p:attrNameLst>
                                              <p:attrName>ppt_y</p:attrName>
                                            </p:attrNameLst>
                                          </p:cBhvr>
                                          <p:tavLst>
                                            <p:tav tm="0">
                                              <p:val>
                                                <p:strVal val="#ppt_y"/>
                                              </p:val>
                                            </p:tav>
                                            <p:tav tm="100000">
                                              <p:val>
                                                <p:strVal val="#ppt_y"/>
                                              </p:val>
                                            </p:tav>
                                          </p:tavLst>
                                        </p:anim>
                                      </p:childTnLst>
                                    </p:cTn>
                                  </p:par>
                                  <p:par>
                                    <p:cTn id="66" presetID="1" presetClass="entr" presetSubtype="0" fill="hold" nodeType="withEffect">
                                      <p:stCondLst>
                                        <p:cond delay="1250"/>
                                      </p:stCondLst>
                                      <p:childTnLst>
                                        <p:set>
                                          <p:cBhvr>
                                            <p:cTn id="67"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1" grpId="0"/>
          <p:bldP spid="15" grpId="0"/>
          <p:bldP spid="16" grpId="0"/>
          <p:bldP spid="19" grpId="0" animBg="1"/>
          <p:bldP spid="20" grpId="0" animBg="1"/>
          <p:bldP spid="21" grpId="0" animBg="1"/>
          <p:bldP spid="22" grpId="0" animBg="1"/>
          <p:bldP spid="23" grpId="0" animBg="1"/>
          <p:bldP spid="24" grpId="0" animBg="1"/>
          <p:bldP spid="25" grpId="0" animBg="1"/>
          <p:bldP spid="26" grpId="0" animBg="1"/>
          <p:bldP spid="28" grpId="0" animBg="1"/>
          <p:bldP spid="29"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p:cTn id="7" dur="500" fill="hold"/>
                                            <p:tgtEl>
                                              <p:spTgt spid="29"/>
                                            </p:tgtEl>
                                            <p:attrNameLst>
                                              <p:attrName>ppt_w</p:attrName>
                                            </p:attrNameLst>
                                          </p:cBhvr>
                                          <p:tavLst>
                                            <p:tav tm="0">
                                              <p:val>
                                                <p:fltVal val="0"/>
                                              </p:val>
                                            </p:tav>
                                            <p:tav tm="100000">
                                              <p:val>
                                                <p:strVal val="#ppt_w"/>
                                              </p:val>
                                            </p:tav>
                                          </p:tavLst>
                                        </p:anim>
                                        <p:anim calcmode="lin" valueType="num">
                                          <p:cBhvr>
                                            <p:cTn id="8" dur="500" fill="hold"/>
                                            <p:tgtEl>
                                              <p:spTgt spid="29"/>
                                            </p:tgtEl>
                                            <p:attrNameLst>
                                              <p:attrName>ppt_h</p:attrName>
                                            </p:attrNameLst>
                                          </p:cBhvr>
                                          <p:tavLst>
                                            <p:tav tm="0">
                                              <p:val>
                                                <p:fltVal val="0"/>
                                              </p:val>
                                            </p:tav>
                                            <p:tav tm="100000">
                                              <p:val>
                                                <p:strVal val="#ppt_h"/>
                                              </p:val>
                                            </p:tav>
                                          </p:tavLst>
                                        </p:anim>
                                        <p:animEffect transition="in" filter="fade">
                                          <p:cBhvr>
                                            <p:cTn id="9" dur="500"/>
                                            <p:tgtEl>
                                              <p:spTgt spid="29"/>
                                            </p:tgtEl>
                                          </p:cBhvr>
                                        </p:animEffect>
                                      </p:childTnLst>
                                    </p:cTn>
                                  </p:par>
                                  <p:par>
                                    <p:cTn id="10" presetID="53" presetClass="entr" presetSubtype="16" fill="hold" nodeType="withEffect">
                                      <p:stCondLst>
                                        <p:cond delay="0"/>
                                      </p:stCondLst>
                                      <p:childTnLst>
                                        <p:set>
                                          <p:cBhvr>
                                            <p:cTn id="11" dur="1" fill="hold">
                                              <p:stCondLst>
                                                <p:cond delay="0"/>
                                              </p:stCondLst>
                                            </p:cTn>
                                            <p:tgtEl>
                                              <p:spTgt spid="37"/>
                                            </p:tgtEl>
                                            <p:attrNameLst>
                                              <p:attrName>style.visibility</p:attrName>
                                            </p:attrNameLst>
                                          </p:cBhvr>
                                          <p:to>
                                            <p:strVal val="visible"/>
                                          </p:to>
                                        </p:set>
                                        <p:anim calcmode="lin" valueType="num">
                                          <p:cBhvr>
                                            <p:cTn id="12" dur="500" fill="hold"/>
                                            <p:tgtEl>
                                              <p:spTgt spid="37"/>
                                            </p:tgtEl>
                                            <p:attrNameLst>
                                              <p:attrName>ppt_w</p:attrName>
                                            </p:attrNameLst>
                                          </p:cBhvr>
                                          <p:tavLst>
                                            <p:tav tm="0">
                                              <p:val>
                                                <p:fltVal val="0"/>
                                              </p:val>
                                            </p:tav>
                                            <p:tav tm="100000">
                                              <p:val>
                                                <p:strVal val="#ppt_w"/>
                                              </p:val>
                                            </p:tav>
                                          </p:tavLst>
                                        </p:anim>
                                        <p:anim calcmode="lin" valueType="num">
                                          <p:cBhvr>
                                            <p:cTn id="13" dur="500" fill="hold"/>
                                            <p:tgtEl>
                                              <p:spTgt spid="37"/>
                                            </p:tgtEl>
                                            <p:attrNameLst>
                                              <p:attrName>ppt_h</p:attrName>
                                            </p:attrNameLst>
                                          </p:cBhvr>
                                          <p:tavLst>
                                            <p:tav tm="0">
                                              <p:val>
                                                <p:fltVal val="0"/>
                                              </p:val>
                                            </p:tav>
                                            <p:tav tm="100000">
                                              <p:val>
                                                <p:strVal val="#ppt_h"/>
                                              </p:val>
                                            </p:tav>
                                          </p:tavLst>
                                        </p:anim>
                                        <p:animEffect transition="in" filter="fade">
                                          <p:cBhvr>
                                            <p:cTn id="14" dur="500"/>
                                            <p:tgtEl>
                                              <p:spTgt spid="37"/>
                                            </p:tgtEl>
                                          </p:cBhvr>
                                        </p:animEffect>
                                      </p:childTnLst>
                                    </p:cTn>
                                  </p:par>
                                  <p:par>
                                    <p:cTn id="15" presetID="22" presetClass="entr" presetSubtype="8" fill="hold" grpId="0" nodeType="withEffect">
                                      <p:stCondLst>
                                        <p:cond delay="100"/>
                                      </p:stCondLst>
                                      <p:childTnLst>
                                        <p:set>
                                          <p:cBhvr>
                                            <p:cTn id="16" dur="1" fill="hold">
                                              <p:stCondLst>
                                                <p:cond delay="0"/>
                                              </p:stCondLst>
                                            </p:cTn>
                                            <p:tgtEl>
                                              <p:spTgt spid="23"/>
                                            </p:tgtEl>
                                            <p:attrNameLst>
                                              <p:attrName>style.visibility</p:attrName>
                                            </p:attrNameLst>
                                          </p:cBhvr>
                                          <p:to>
                                            <p:strVal val="visible"/>
                                          </p:to>
                                        </p:set>
                                        <p:animEffect transition="in" filter="wipe(left)">
                                          <p:cBhvr>
                                            <p:cTn id="17" dur="500"/>
                                            <p:tgtEl>
                                              <p:spTgt spid="23"/>
                                            </p:tgtEl>
                                          </p:cBhvr>
                                        </p:animEffect>
                                      </p:childTnLst>
                                    </p:cTn>
                                  </p:par>
                                  <p:par>
                                    <p:cTn id="18" presetID="22" presetClass="entr" presetSubtype="8" fill="hold" grpId="0" nodeType="withEffect">
                                      <p:stCondLst>
                                        <p:cond delay="300"/>
                                      </p:stCondLst>
                                      <p:childTnLst>
                                        <p:set>
                                          <p:cBhvr>
                                            <p:cTn id="19" dur="1" fill="hold">
                                              <p:stCondLst>
                                                <p:cond delay="0"/>
                                              </p:stCondLst>
                                            </p:cTn>
                                            <p:tgtEl>
                                              <p:spTgt spid="22"/>
                                            </p:tgtEl>
                                            <p:attrNameLst>
                                              <p:attrName>style.visibility</p:attrName>
                                            </p:attrNameLst>
                                          </p:cBhvr>
                                          <p:to>
                                            <p:strVal val="visible"/>
                                          </p:to>
                                        </p:set>
                                        <p:animEffect transition="in" filter="wipe(left)">
                                          <p:cBhvr>
                                            <p:cTn id="20" dur="500"/>
                                            <p:tgtEl>
                                              <p:spTgt spid="22"/>
                                            </p:tgtEl>
                                          </p:cBhvr>
                                        </p:animEffect>
                                      </p:childTnLst>
                                    </p:cTn>
                                  </p:par>
                                  <p:par>
                                    <p:cTn id="21" presetID="22" presetClass="entr" presetSubtype="8" fill="hold" grpId="0" nodeType="withEffect">
                                      <p:stCondLst>
                                        <p:cond delay="500"/>
                                      </p:stCondLst>
                                      <p:childTnLst>
                                        <p:set>
                                          <p:cBhvr>
                                            <p:cTn id="22" dur="1" fill="hold">
                                              <p:stCondLst>
                                                <p:cond delay="0"/>
                                              </p:stCondLst>
                                            </p:cTn>
                                            <p:tgtEl>
                                              <p:spTgt spid="21"/>
                                            </p:tgtEl>
                                            <p:attrNameLst>
                                              <p:attrName>style.visibility</p:attrName>
                                            </p:attrNameLst>
                                          </p:cBhvr>
                                          <p:to>
                                            <p:strVal val="visible"/>
                                          </p:to>
                                        </p:set>
                                        <p:animEffect transition="in" filter="wipe(left)">
                                          <p:cBhvr>
                                            <p:cTn id="23" dur="500"/>
                                            <p:tgtEl>
                                              <p:spTgt spid="21"/>
                                            </p:tgtEl>
                                          </p:cBhvr>
                                        </p:animEffect>
                                      </p:childTnLst>
                                    </p:cTn>
                                  </p:par>
                                  <p:par>
                                    <p:cTn id="24" presetID="22" presetClass="entr" presetSubtype="8" fill="hold" grpId="0" nodeType="withEffect">
                                      <p:stCondLst>
                                        <p:cond delay="700"/>
                                      </p:stCondLst>
                                      <p:childTnLst>
                                        <p:set>
                                          <p:cBhvr>
                                            <p:cTn id="25" dur="1" fill="hold">
                                              <p:stCondLst>
                                                <p:cond delay="0"/>
                                              </p:stCondLst>
                                            </p:cTn>
                                            <p:tgtEl>
                                              <p:spTgt spid="20"/>
                                            </p:tgtEl>
                                            <p:attrNameLst>
                                              <p:attrName>style.visibility</p:attrName>
                                            </p:attrNameLst>
                                          </p:cBhvr>
                                          <p:to>
                                            <p:strVal val="visible"/>
                                          </p:to>
                                        </p:set>
                                        <p:animEffect transition="in" filter="wipe(left)">
                                          <p:cBhvr>
                                            <p:cTn id="26" dur="500"/>
                                            <p:tgtEl>
                                              <p:spTgt spid="20"/>
                                            </p:tgtEl>
                                          </p:cBhvr>
                                        </p:animEffect>
                                      </p:childTnLst>
                                    </p:cTn>
                                  </p:par>
                                  <p:par>
                                    <p:cTn id="27" presetID="22" presetClass="entr" presetSubtype="8" fill="hold" grpId="0" nodeType="withEffect">
                                      <p:stCondLst>
                                        <p:cond delay="900"/>
                                      </p:stCondLst>
                                      <p:childTnLst>
                                        <p:set>
                                          <p:cBhvr>
                                            <p:cTn id="28" dur="1" fill="hold">
                                              <p:stCondLst>
                                                <p:cond delay="0"/>
                                              </p:stCondLst>
                                            </p:cTn>
                                            <p:tgtEl>
                                              <p:spTgt spid="19"/>
                                            </p:tgtEl>
                                            <p:attrNameLst>
                                              <p:attrName>style.visibility</p:attrName>
                                            </p:attrNameLst>
                                          </p:cBhvr>
                                          <p:to>
                                            <p:strVal val="visible"/>
                                          </p:to>
                                        </p:set>
                                        <p:animEffect transition="in" filter="wipe(left)">
                                          <p:cBhvr>
                                            <p:cTn id="29" dur="500"/>
                                            <p:tgtEl>
                                              <p:spTgt spid="19"/>
                                            </p:tgtEl>
                                          </p:cBhvr>
                                        </p:animEffect>
                                      </p:childTnLst>
                                    </p:cTn>
                                  </p:par>
                                  <p:par>
                                    <p:cTn id="30" presetID="2" presetClass="entr" presetSubtype="2" fill="hold" grpId="0" nodeType="withEffect">
                                      <p:stCondLst>
                                        <p:cond delay="250"/>
                                      </p:stCondLst>
                                      <p:childTnLst>
                                        <p:set>
                                          <p:cBhvr>
                                            <p:cTn id="31" dur="1" fill="hold">
                                              <p:stCondLst>
                                                <p:cond delay="0"/>
                                              </p:stCondLst>
                                            </p:cTn>
                                            <p:tgtEl>
                                              <p:spTgt spid="24"/>
                                            </p:tgtEl>
                                            <p:attrNameLst>
                                              <p:attrName>style.visibility</p:attrName>
                                            </p:attrNameLst>
                                          </p:cBhvr>
                                          <p:to>
                                            <p:strVal val="visible"/>
                                          </p:to>
                                        </p:set>
                                        <p:anim calcmode="lin" valueType="num">
                                          <p:cBhvr additive="base">
                                            <p:cTn id="32" dur="1000" fill="hold"/>
                                            <p:tgtEl>
                                              <p:spTgt spid="24"/>
                                            </p:tgtEl>
                                            <p:attrNameLst>
                                              <p:attrName>ppt_x</p:attrName>
                                            </p:attrNameLst>
                                          </p:cBhvr>
                                          <p:tavLst>
                                            <p:tav tm="0">
                                              <p:val>
                                                <p:strVal val="1+#ppt_w/2"/>
                                              </p:val>
                                            </p:tav>
                                            <p:tav tm="100000">
                                              <p:val>
                                                <p:strVal val="#ppt_x"/>
                                              </p:val>
                                            </p:tav>
                                          </p:tavLst>
                                        </p:anim>
                                        <p:anim calcmode="lin" valueType="num">
                                          <p:cBhvr additive="base">
                                            <p:cTn id="33" dur="1000" fill="hold"/>
                                            <p:tgtEl>
                                              <p:spTgt spid="24"/>
                                            </p:tgtEl>
                                            <p:attrNameLst>
                                              <p:attrName>ppt_y</p:attrName>
                                            </p:attrNameLst>
                                          </p:cBhvr>
                                          <p:tavLst>
                                            <p:tav tm="0">
                                              <p:val>
                                                <p:strVal val="#ppt_y"/>
                                              </p:val>
                                            </p:tav>
                                            <p:tav tm="100000">
                                              <p:val>
                                                <p:strVal val="#ppt_y"/>
                                              </p:val>
                                            </p:tav>
                                          </p:tavLst>
                                        </p:anim>
                                      </p:childTnLst>
                                    </p:cTn>
                                  </p:par>
                                  <p:par>
                                    <p:cTn id="34" presetID="2" presetClass="entr" presetSubtype="2" fill="hold" grpId="0" nodeType="withEffect">
                                      <p:stCondLst>
                                        <p:cond delay="450"/>
                                      </p:stCondLst>
                                      <p:childTnLst>
                                        <p:set>
                                          <p:cBhvr>
                                            <p:cTn id="35" dur="1" fill="hold">
                                              <p:stCondLst>
                                                <p:cond delay="0"/>
                                              </p:stCondLst>
                                            </p:cTn>
                                            <p:tgtEl>
                                              <p:spTgt spid="25"/>
                                            </p:tgtEl>
                                            <p:attrNameLst>
                                              <p:attrName>style.visibility</p:attrName>
                                            </p:attrNameLst>
                                          </p:cBhvr>
                                          <p:to>
                                            <p:strVal val="visible"/>
                                          </p:to>
                                        </p:set>
                                        <p:anim calcmode="lin" valueType="num">
                                          <p:cBhvr additive="base">
                                            <p:cTn id="36" dur="1000" fill="hold"/>
                                            <p:tgtEl>
                                              <p:spTgt spid="25"/>
                                            </p:tgtEl>
                                            <p:attrNameLst>
                                              <p:attrName>ppt_x</p:attrName>
                                            </p:attrNameLst>
                                          </p:cBhvr>
                                          <p:tavLst>
                                            <p:tav tm="0">
                                              <p:val>
                                                <p:strVal val="1+#ppt_w/2"/>
                                              </p:val>
                                            </p:tav>
                                            <p:tav tm="100000">
                                              <p:val>
                                                <p:strVal val="#ppt_x"/>
                                              </p:val>
                                            </p:tav>
                                          </p:tavLst>
                                        </p:anim>
                                        <p:anim calcmode="lin" valueType="num">
                                          <p:cBhvr additive="base">
                                            <p:cTn id="37" dur="1000" fill="hold"/>
                                            <p:tgtEl>
                                              <p:spTgt spid="25"/>
                                            </p:tgtEl>
                                            <p:attrNameLst>
                                              <p:attrName>ppt_y</p:attrName>
                                            </p:attrNameLst>
                                          </p:cBhvr>
                                          <p:tavLst>
                                            <p:tav tm="0">
                                              <p:val>
                                                <p:strVal val="#ppt_y"/>
                                              </p:val>
                                            </p:tav>
                                            <p:tav tm="100000">
                                              <p:val>
                                                <p:strVal val="#ppt_y"/>
                                              </p:val>
                                            </p:tav>
                                          </p:tavLst>
                                        </p:anim>
                                      </p:childTnLst>
                                    </p:cTn>
                                  </p:par>
                                  <p:par>
                                    <p:cTn id="38" presetID="2" presetClass="entr" presetSubtype="2" fill="hold" grpId="0" nodeType="withEffect">
                                      <p:stCondLst>
                                        <p:cond delay="650"/>
                                      </p:stCondLst>
                                      <p:childTnLst>
                                        <p:set>
                                          <p:cBhvr>
                                            <p:cTn id="39" dur="1" fill="hold">
                                              <p:stCondLst>
                                                <p:cond delay="0"/>
                                              </p:stCondLst>
                                            </p:cTn>
                                            <p:tgtEl>
                                              <p:spTgt spid="26"/>
                                            </p:tgtEl>
                                            <p:attrNameLst>
                                              <p:attrName>style.visibility</p:attrName>
                                            </p:attrNameLst>
                                          </p:cBhvr>
                                          <p:to>
                                            <p:strVal val="visible"/>
                                          </p:to>
                                        </p:set>
                                        <p:anim calcmode="lin" valueType="num">
                                          <p:cBhvr additive="base">
                                            <p:cTn id="40" dur="1000" fill="hold"/>
                                            <p:tgtEl>
                                              <p:spTgt spid="26"/>
                                            </p:tgtEl>
                                            <p:attrNameLst>
                                              <p:attrName>ppt_x</p:attrName>
                                            </p:attrNameLst>
                                          </p:cBhvr>
                                          <p:tavLst>
                                            <p:tav tm="0">
                                              <p:val>
                                                <p:strVal val="1+#ppt_w/2"/>
                                              </p:val>
                                            </p:tav>
                                            <p:tav tm="100000">
                                              <p:val>
                                                <p:strVal val="#ppt_x"/>
                                              </p:val>
                                            </p:tav>
                                          </p:tavLst>
                                        </p:anim>
                                        <p:anim calcmode="lin" valueType="num">
                                          <p:cBhvr additive="base">
                                            <p:cTn id="41" dur="1000" fill="hold"/>
                                            <p:tgtEl>
                                              <p:spTgt spid="26"/>
                                            </p:tgtEl>
                                            <p:attrNameLst>
                                              <p:attrName>ppt_y</p:attrName>
                                            </p:attrNameLst>
                                          </p:cBhvr>
                                          <p:tavLst>
                                            <p:tav tm="0">
                                              <p:val>
                                                <p:strVal val="#ppt_y"/>
                                              </p:val>
                                            </p:tav>
                                            <p:tav tm="100000">
                                              <p:val>
                                                <p:strVal val="#ppt_y"/>
                                              </p:val>
                                            </p:tav>
                                          </p:tavLst>
                                        </p:anim>
                                      </p:childTnLst>
                                    </p:cTn>
                                  </p:par>
                                  <p:par>
                                    <p:cTn id="42" presetID="2" presetClass="entr" presetSubtype="2" fill="hold" grpId="0" nodeType="withEffect">
                                      <p:stCondLst>
                                        <p:cond delay="1050"/>
                                      </p:stCondLst>
                                      <p:childTnLst>
                                        <p:set>
                                          <p:cBhvr>
                                            <p:cTn id="43" dur="1" fill="hold">
                                              <p:stCondLst>
                                                <p:cond delay="0"/>
                                              </p:stCondLst>
                                            </p:cTn>
                                            <p:tgtEl>
                                              <p:spTgt spid="28"/>
                                            </p:tgtEl>
                                            <p:attrNameLst>
                                              <p:attrName>style.visibility</p:attrName>
                                            </p:attrNameLst>
                                          </p:cBhvr>
                                          <p:to>
                                            <p:strVal val="visible"/>
                                          </p:to>
                                        </p:set>
                                        <p:anim calcmode="lin" valueType="num">
                                          <p:cBhvr additive="base">
                                            <p:cTn id="44" dur="1000" fill="hold"/>
                                            <p:tgtEl>
                                              <p:spTgt spid="28"/>
                                            </p:tgtEl>
                                            <p:attrNameLst>
                                              <p:attrName>ppt_x</p:attrName>
                                            </p:attrNameLst>
                                          </p:cBhvr>
                                          <p:tavLst>
                                            <p:tav tm="0">
                                              <p:val>
                                                <p:strVal val="1+#ppt_w/2"/>
                                              </p:val>
                                            </p:tav>
                                            <p:tav tm="100000">
                                              <p:val>
                                                <p:strVal val="#ppt_x"/>
                                              </p:val>
                                            </p:tav>
                                          </p:tavLst>
                                        </p:anim>
                                        <p:anim calcmode="lin" valueType="num">
                                          <p:cBhvr additive="base">
                                            <p:cTn id="45" dur="1000" fill="hold"/>
                                            <p:tgtEl>
                                              <p:spTgt spid="28"/>
                                            </p:tgtEl>
                                            <p:attrNameLst>
                                              <p:attrName>ppt_y</p:attrName>
                                            </p:attrNameLst>
                                          </p:cBhvr>
                                          <p:tavLst>
                                            <p:tav tm="0">
                                              <p:val>
                                                <p:strVal val="#ppt_y"/>
                                              </p:val>
                                            </p:tav>
                                            <p:tav tm="100000">
                                              <p:val>
                                                <p:strVal val="#ppt_y"/>
                                              </p:val>
                                            </p:tav>
                                          </p:tavLst>
                                        </p:anim>
                                      </p:childTnLst>
                                    </p:cTn>
                                  </p:par>
                                  <p:par>
                                    <p:cTn id="46" presetID="2" presetClass="entr" presetSubtype="2" fill="hold" grpId="0" nodeType="withEffect">
                                      <p:stCondLst>
                                        <p:cond delay="1500"/>
                                      </p:stCondLst>
                                      <p:childTnLst>
                                        <p:set>
                                          <p:cBhvr>
                                            <p:cTn id="47" dur="1" fill="hold">
                                              <p:stCondLst>
                                                <p:cond delay="0"/>
                                              </p:stCondLst>
                                            </p:cTn>
                                            <p:tgtEl>
                                              <p:spTgt spid="6"/>
                                            </p:tgtEl>
                                            <p:attrNameLst>
                                              <p:attrName>style.visibility</p:attrName>
                                            </p:attrNameLst>
                                          </p:cBhvr>
                                          <p:to>
                                            <p:strVal val="visible"/>
                                          </p:to>
                                        </p:set>
                                        <p:anim calcmode="lin" valueType="num">
                                          <p:cBhvr additive="base">
                                            <p:cTn id="48" dur="1000" fill="hold"/>
                                            <p:tgtEl>
                                              <p:spTgt spid="6"/>
                                            </p:tgtEl>
                                            <p:attrNameLst>
                                              <p:attrName>ppt_x</p:attrName>
                                            </p:attrNameLst>
                                          </p:cBhvr>
                                          <p:tavLst>
                                            <p:tav tm="0">
                                              <p:val>
                                                <p:strVal val="1+#ppt_w/2"/>
                                              </p:val>
                                            </p:tav>
                                            <p:tav tm="100000">
                                              <p:val>
                                                <p:strVal val="#ppt_x"/>
                                              </p:val>
                                            </p:tav>
                                          </p:tavLst>
                                        </p:anim>
                                        <p:anim calcmode="lin" valueType="num">
                                          <p:cBhvr additive="base">
                                            <p:cTn id="49" dur="1000" fill="hold"/>
                                            <p:tgtEl>
                                              <p:spTgt spid="6"/>
                                            </p:tgtEl>
                                            <p:attrNameLst>
                                              <p:attrName>ppt_y</p:attrName>
                                            </p:attrNameLst>
                                          </p:cBhvr>
                                          <p:tavLst>
                                            <p:tav tm="0">
                                              <p:val>
                                                <p:strVal val="#ppt_y"/>
                                              </p:val>
                                            </p:tav>
                                            <p:tav tm="100000">
                                              <p:val>
                                                <p:strVal val="#ppt_y"/>
                                              </p:val>
                                            </p:tav>
                                          </p:tavLst>
                                        </p:anim>
                                      </p:childTnLst>
                                    </p:cTn>
                                  </p:par>
                                  <p:par>
                                    <p:cTn id="50" presetID="2" presetClass="entr" presetSubtype="2" fill="hold" grpId="0" nodeType="withEffect">
                                      <p:stCondLst>
                                        <p:cond delay="1500"/>
                                      </p:stCondLst>
                                      <p:childTnLst>
                                        <p:set>
                                          <p:cBhvr>
                                            <p:cTn id="51" dur="1" fill="hold">
                                              <p:stCondLst>
                                                <p:cond delay="0"/>
                                              </p:stCondLst>
                                            </p:cTn>
                                            <p:tgtEl>
                                              <p:spTgt spid="8"/>
                                            </p:tgtEl>
                                            <p:attrNameLst>
                                              <p:attrName>style.visibility</p:attrName>
                                            </p:attrNameLst>
                                          </p:cBhvr>
                                          <p:to>
                                            <p:strVal val="visible"/>
                                          </p:to>
                                        </p:set>
                                        <p:anim calcmode="lin" valueType="num">
                                          <p:cBhvr additive="base">
                                            <p:cTn id="52" dur="1000" fill="hold"/>
                                            <p:tgtEl>
                                              <p:spTgt spid="8"/>
                                            </p:tgtEl>
                                            <p:attrNameLst>
                                              <p:attrName>ppt_x</p:attrName>
                                            </p:attrNameLst>
                                          </p:cBhvr>
                                          <p:tavLst>
                                            <p:tav tm="0">
                                              <p:val>
                                                <p:strVal val="1+#ppt_w/2"/>
                                              </p:val>
                                            </p:tav>
                                            <p:tav tm="100000">
                                              <p:val>
                                                <p:strVal val="#ppt_x"/>
                                              </p:val>
                                            </p:tav>
                                          </p:tavLst>
                                        </p:anim>
                                        <p:anim calcmode="lin" valueType="num">
                                          <p:cBhvr additive="base">
                                            <p:cTn id="53" dur="1000" fill="hold"/>
                                            <p:tgtEl>
                                              <p:spTgt spid="8"/>
                                            </p:tgtEl>
                                            <p:attrNameLst>
                                              <p:attrName>ppt_y</p:attrName>
                                            </p:attrNameLst>
                                          </p:cBhvr>
                                          <p:tavLst>
                                            <p:tav tm="0">
                                              <p:val>
                                                <p:strVal val="#ppt_y"/>
                                              </p:val>
                                            </p:tav>
                                            <p:tav tm="100000">
                                              <p:val>
                                                <p:strVal val="#ppt_y"/>
                                              </p:val>
                                            </p:tav>
                                          </p:tavLst>
                                        </p:anim>
                                      </p:childTnLst>
                                    </p:cTn>
                                  </p:par>
                                  <p:par>
                                    <p:cTn id="54" presetID="2" presetClass="entr" presetSubtype="2" fill="hold" grpId="0" nodeType="withEffect">
                                      <p:stCondLst>
                                        <p:cond delay="1500"/>
                                      </p:stCondLst>
                                      <p:childTnLst>
                                        <p:set>
                                          <p:cBhvr>
                                            <p:cTn id="55" dur="1" fill="hold">
                                              <p:stCondLst>
                                                <p:cond delay="0"/>
                                              </p:stCondLst>
                                            </p:cTn>
                                            <p:tgtEl>
                                              <p:spTgt spid="11"/>
                                            </p:tgtEl>
                                            <p:attrNameLst>
                                              <p:attrName>style.visibility</p:attrName>
                                            </p:attrNameLst>
                                          </p:cBhvr>
                                          <p:to>
                                            <p:strVal val="visible"/>
                                          </p:to>
                                        </p:set>
                                        <p:anim calcmode="lin" valueType="num">
                                          <p:cBhvr additive="base">
                                            <p:cTn id="56" dur="1000" fill="hold"/>
                                            <p:tgtEl>
                                              <p:spTgt spid="11"/>
                                            </p:tgtEl>
                                            <p:attrNameLst>
                                              <p:attrName>ppt_x</p:attrName>
                                            </p:attrNameLst>
                                          </p:cBhvr>
                                          <p:tavLst>
                                            <p:tav tm="0">
                                              <p:val>
                                                <p:strVal val="1+#ppt_w/2"/>
                                              </p:val>
                                            </p:tav>
                                            <p:tav tm="100000">
                                              <p:val>
                                                <p:strVal val="#ppt_x"/>
                                              </p:val>
                                            </p:tav>
                                          </p:tavLst>
                                        </p:anim>
                                        <p:anim calcmode="lin" valueType="num">
                                          <p:cBhvr additive="base">
                                            <p:cTn id="57" dur="1000" fill="hold"/>
                                            <p:tgtEl>
                                              <p:spTgt spid="11"/>
                                            </p:tgtEl>
                                            <p:attrNameLst>
                                              <p:attrName>ppt_y</p:attrName>
                                            </p:attrNameLst>
                                          </p:cBhvr>
                                          <p:tavLst>
                                            <p:tav tm="0">
                                              <p:val>
                                                <p:strVal val="#ppt_y"/>
                                              </p:val>
                                            </p:tav>
                                            <p:tav tm="100000">
                                              <p:val>
                                                <p:strVal val="#ppt_y"/>
                                              </p:val>
                                            </p:tav>
                                          </p:tavLst>
                                        </p:anim>
                                      </p:childTnLst>
                                    </p:cTn>
                                  </p:par>
                                  <p:par>
                                    <p:cTn id="58" presetID="2" presetClass="entr" presetSubtype="2" fill="hold" grpId="0" nodeType="withEffect">
                                      <p:stCondLst>
                                        <p:cond delay="1500"/>
                                      </p:stCondLst>
                                      <p:childTnLst>
                                        <p:set>
                                          <p:cBhvr>
                                            <p:cTn id="59" dur="1" fill="hold">
                                              <p:stCondLst>
                                                <p:cond delay="0"/>
                                              </p:stCondLst>
                                            </p:cTn>
                                            <p:tgtEl>
                                              <p:spTgt spid="15"/>
                                            </p:tgtEl>
                                            <p:attrNameLst>
                                              <p:attrName>style.visibility</p:attrName>
                                            </p:attrNameLst>
                                          </p:cBhvr>
                                          <p:to>
                                            <p:strVal val="visible"/>
                                          </p:to>
                                        </p:set>
                                        <p:anim calcmode="lin" valueType="num">
                                          <p:cBhvr additive="base">
                                            <p:cTn id="60" dur="1000" fill="hold"/>
                                            <p:tgtEl>
                                              <p:spTgt spid="15"/>
                                            </p:tgtEl>
                                            <p:attrNameLst>
                                              <p:attrName>ppt_x</p:attrName>
                                            </p:attrNameLst>
                                          </p:cBhvr>
                                          <p:tavLst>
                                            <p:tav tm="0">
                                              <p:val>
                                                <p:strVal val="1+#ppt_w/2"/>
                                              </p:val>
                                            </p:tav>
                                            <p:tav tm="100000">
                                              <p:val>
                                                <p:strVal val="#ppt_x"/>
                                              </p:val>
                                            </p:tav>
                                          </p:tavLst>
                                        </p:anim>
                                        <p:anim calcmode="lin" valueType="num">
                                          <p:cBhvr additive="base">
                                            <p:cTn id="61" dur="1000" fill="hold"/>
                                            <p:tgtEl>
                                              <p:spTgt spid="15"/>
                                            </p:tgtEl>
                                            <p:attrNameLst>
                                              <p:attrName>ppt_y</p:attrName>
                                            </p:attrNameLst>
                                          </p:cBhvr>
                                          <p:tavLst>
                                            <p:tav tm="0">
                                              <p:val>
                                                <p:strVal val="#ppt_y"/>
                                              </p:val>
                                            </p:tav>
                                            <p:tav tm="100000">
                                              <p:val>
                                                <p:strVal val="#ppt_y"/>
                                              </p:val>
                                            </p:tav>
                                          </p:tavLst>
                                        </p:anim>
                                      </p:childTnLst>
                                    </p:cTn>
                                  </p:par>
                                  <p:par>
                                    <p:cTn id="62" presetID="2" presetClass="entr" presetSubtype="2" fill="hold" grpId="0" nodeType="withEffect">
                                      <p:stCondLst>
                                        <p:cond delay="1500"/>
                                      </p:stCondLst>
                                      <p:childTnLst>
                                        <p:set>
                                          <p:cBhvr>
                                            <p:cTn id="63" dur="1" fill="hold">
                                              <p:stCondLst>
                                                <p:cond delay="0"/>
                                              </p:stCondLst>
                                            </p:cTn>
                                            <p:tgtEl>
                                              <p:spTgt spid="16"/>
                                            </p:tgtEl>
                                            <p:attrNameLst>
                                              <p:attrName>style.visibility</p:attrName>
                                            </p:attrNameLst>
                                          </p:cBhvr>
                                          <p:to>
                                            <p:strVal val="visible"/>
                                          </p:to>
                                        </p:set>
                                        <p:anim calcmode="lin" valueType="num">
                                          <p:cBhvr additive="base">
                                            <p:cTn id="64" dur="1000" fill="hold"/>
                                            <p:tgtEl>
                                              <p:spTgt spid="16"/>
                                            </p:tgtEl>
                                            <p:attrNameLst>
                                              <p:attrName>ppt_x</p:attrName>
                                            </p:attrNameLst>
                                          </p:cBhvr>
                                          <p:tavLst>
                                            <p:tav tm="0">
                                              <p:val>
                                                <p:strVal val="1+#ppt_w/2"/>
                                              </p:val>
                                            </p:tav>
                                            <p:tav tm="100000">
                                              <p:val>
                                                <p:strVal val="#ppt_x"/>
                                              </p:val>
                                            </p:tav>
                                          </p:tavLst>
                                        </p:anim>
                                        <p:anim calcmode="lin" valueType="num">
                                          <p:cBhvr additive="base">
                                            <p:cTn id="65" dur="1000" fill="hold"/>
                                            <p:tgtEl>
                                              <p:spTgt spid="16"/>
                                            </p:tgtEl>
                                            <p:attrNameLst>
                                              <p:attrName>ppt_y</p:attrName>
                                            </p:attrNameLst>
                                          </p:cBhvr>
                                          <p:tavLst>
                                            <p:tav tm="0">
                                              <p:val>
                                                <p:strVal val="#ppt_y"/>
                                              </p:val>
                                            </p:tav>
                                            <p:tav tm="100000">
                                              <p:val>
                                                <p:strVal val="#ppt_y"/>
                                              </p:val>
                                            </p:tav>
                                          </p:tavLst>
                                        </p:anim>
                                      </p:childTnLst>
                                    </p:cTn>
                                  </p:par>
                                  <p:par>
                                    <p:cTn id="66" presetID="1" presetClass="entr" presetSubtype="0" fill="hold" nodeType="withEffect">
                                      <p:stCondLst>
                                        <p:cond delay="1250"/>
                                      </p:stCondLst>
                                      <p:childTnLst>
                                        <p:set>
                                          <p:cBhvr>
                                            <p:cTn id="67"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1" grpId="0"/>
          <p:bldP spid="15" grpId="0"/>
          <p:bldP spid="16" grpId="0"/>
          <p:bldP spid="19" grpId="0" animBg="1"/>
          <p:bldP spid="20" grpId="0" animBg="1"/>
          <p:bldP spid="21" grpId="0" animBg="1"/>
          <p:bldP spid="22" grpId="0" animBg="1"/>
          <p:bldP spid="23" grpId="0" animBg="1"/>
          <p:bldP spid="24" grpId="0" animBg="1"/>
          <p:bldP spid="25" grpId="0" animBg="1"/>
          <p:bldP spid="26" grpId="0" animBg="1"/>
          <p:bldP spid="28" grpId="0" animBg="1"/>
          <p:bldP spid="29" grpId="0" animBg="1"/>
        </p:bldLst>
      </p:timing>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50">
            <a:extLst>
              <a:ext uri="{FF2B5EF4-FFF2-40B4-BE49-F238E27FC236}">
                <a16:creationId xmlns:a16="http://schemas.microsoft.com/office/drawing/2014/main" id="{B1E8E948-1085-42AA-9467-FC7C68819BC6}"/>
              </a:ext>
            </a:extLst>
          </p:cNvPr>
          <p:cNvSpPr>
            <a:spLocks noChangeArrowheads="1"/>
          </p:cNvSpPr>
          <p:nvPr/>
        </p:nvSpPr>
        <p:spPr bwMode="auto">
          <a:xfrm>
            <a:off x="5975413" y="975820"/>
            <a:ext cx="2395912"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ru-RU" sz="4400" b="1" i="0" u="none" strike="noStrike" cap="none" normalizeH="0" baseline="0" dirty="0">
                <a:ln>
                  <a:noFill/>
                </a:ln>
                <a:effectLst/>
                <a:latin typeface="+mj-lt"/>
              </a:rPr>
              <a:t>Welcome</a:t>
            </a:r>
            <a:endParaRPr kumimoji="0" lang="ru-RU" altLang="ru-RU" sz="4400" b="0" i="0" u="none" strike="noStrike" cap="none" normalizeH="0" baseline="0" dirty="0">
              <a:ln>
                <a:noFill/>
              </a:ln>
              <a:effectLst/>
              <a:latin typeface="+mj-lt"/>
            </a:endParaRPr>
          </a:p>
        </p:txBody>
      </p:sp>
      <p:sp>
        <p:nvSpPr>
          <p:cNvPr id="41" name="Freeform 51">
            <a:extLst>
              <a:ext uri="{FF2B5EF4-FFF2-40B4-BE49-F238E27FC236}">
                <a16:creationId xmlns:a16="http://schemas.microsoft.com/office/drawing/2014/main" id="{C9B50344-7EEC-48CC-BACA-982083A28D74}"/>
              </a:ext>
            </a:extLst>
          </p:cNvPr>
          <p:cNvSpPr>
            <a:spLocks/>
          </p:cNvSpPr>
          <p:nvPr/>
        </p:nvSpPr>
        <p:spPr bwMode="auto">
          <a:xfrm>
            <a:off x="6182138" y="1590262"/>
            <a:ext cx="2113723" cy="139148"/>
          </a:xfrm>
          <a:custGeom>
            <a:avLst/>
            <a:gdLst>
              <a:gd name="T0" fmla="*/ 0 w 871"/>
              <a:gd name="T1" fmla="*/ 25 h 25"/>
              <a:gd name="T2" fmla="*/ 871 w 871"/>
              <a:gd name="T3" fmla="*/ 3 h 25"/>
            </a:gdLst>
            <a:ahLst/>
            <a:cxnLst>
              <a:cxn ang="0">
                <a:pos x="T0" y="T1"/>
              </a:cxn>
              <a:cxn ang="0">
                <a:pos x="T2" y="T3"/>
              </a:cxn>
            </a:cxnLst>
            <a:rect l="0" t="0" r="r" b="b"/>
            <a:pathLst>
              <a:path w="871" h="25">
                <a:moveTo>
                  <a:pt x="0" y="25"/>
                </a:moveTo>
                <a:cubicBezTo>
                  <a:pt x="290" y="7"/>
                  <a:pt x="580" y="0"/>
                  <a:pt x="871" y="3"/>
                </a:cubicBezTo>
              </a:path>
            </a:pathLst>
          </a:custGeom>
          <a:noFill/>
          <a:ln w="14288"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2" name="Picture 1">
            <a:extLst>
              <a:ext uri="{FF2B5EF4-FFF2-40B4-BE49-F238E27FC236}">
                <a16:creationId xmlns:a16="http://schemas.microsoft.com/office/drawing/2014/main" id="{3E835452-7487-6825-C80A-9DE4DF396C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6589" y="235346"/>
            <a:ext cx="2275845" cy="2158056"/>
          </a:xfrm>
          <a:prstGeom prst="rect">
            <a:avLst/>
          </a:prstGeom>
        </p:spPr>
      </p:pic>
      <p:sp>
        <p:nvSpPr>
          <p:cNvPr id="3" name="Rectangle 2">
            <a:extLst>
              <a:ext uri="{FF2B5EF4-FFF2-40B4-BE49-F238E27FC236}">
                <a16:creationId xmlns:a16="http://schemas.microsoft.com/office/drawing/2014/main" id="{B5202D73-5F40-C1A9-222C-62F37300DA24}"/>
              </a:ext>
            </a:extLst>
          </p:cNvPr>
          <p:cNvSpPr/>
          <p:nvPr/>
        </p:nvSpPr>
        <p:spPr>
          <a:xfrm>
            <a:off x="5877146" y="2834144"/>
            <a:ext cx="4988357" cy="2308324"/>
          </a:xfrm>
          <a:prstGeom prst="rect">
            <a:avLst/>
          </a:prstGeom>
        </p:spPr>
        <p:txBody>
          <a:bodyPr wrap="square">
            <a:spAutoFit/>
          </a:bodyPr>
          <a:lstStyle/>
          <a:p>
            <a:r>
              <a:rPr lang="en-GB" dirty="0"/>
              <a:t>Are you ready to make a difference in your community and celebrate South Asian heritage? </a:t>
            </a:r>
          </a:p>
          <a:p>
            <a:endParaRPr lang="en-GB" dirty="0"/>
          </a:p>
          <a:p>
            <a:r>
              <a:rPr lang="en-GB" dirty="0"/>
              <a:t>Join us as a partner, donor, sponsor, or friend of South Asian Heritage Month and be part of our mission to showcase the rich culture and history of South Asia.</a:t>
            </a:r>
          </a:p>
        </p:txBody>
      </p:sp>
      <p:pic>
        <p:nvPicPr>
          <p:cNvPr id="4" name="Picture 3">
            <a:extLst>
              <a:ext uri="{FF2B5EF4-FFF2-40B4-BE49-F238E27FC236}">
                <a16:creationId xmlns:a16="http://schemas.microsoft.com/office/drawing/2014/main" id="{0FF3830C-28DB-871A-BBBA-EFC61FADC4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9675" y="2247423"/>
            <a:ext cx="3638279" cy="3773530"/>
          </a:xfrm>
          <a:prstGeom prst="rect">
            <a:avLst/>
          </a:prstGeom>
        </p:spPr>
      </p:pic>
      <p:sp>
        <p:nvSpPr>
          <p:cNvPr id="6" name="Freeform 28">
            <a:extLst>
              <a:ext uri="{FF2B5EF4-FFF2-40B4-BE49-F238E27FC236}">
                <a16:creationId xmlns:a16="http://schemas.microsoft.com/office/drawing/2014/main" id="{96814888-3976-E1D3-6588-C09209FC4B13}"/>
              </a:ext>
            </a:extLst>
          </p:cNvPr>
          <p:cNvSpPr>
            <a:spLocks/>
          </p:cNvSpPr>
          <p:nvPr/>
        </p:nvSpPr>
        <p:spPr bwMode="auto">
          <a:xfrm>
            <a:off x="995978" y="800817"/>
            <a:ext cx="1052512" cy="1041400"/>
          </a:xfrm>
          <a:custGeom>
            <a:avLst/>
            <a:gdLst>
              <a:gd name="T0" fmla="*/ 46 w 276"/>
              <a:gd name="T1" fmla="*/ 232 h 273"/>
              <a:gd name="T2" fmla="*/ 132 w 276"/>
              <a:gd name="T3" fmla="*/ 270 h 273"/>
              <a:gd name="T4" fmla="*/ 206 w 276"/>
              <a:gd name="T5" fmla="*/ 257 h 273"/>
              <a:gd name="T6" fmla="*/ 273 w 276"/>
              <a:gd name="T7" fmla="*/ 137 h 273"/>
              <a:gd name="T8" fmla="*/ 212 w 276"/>
              <a:gd name="T9" fmla="*/ 28 h 273"/>
              <a:gd name="T10" fmla="*/ 87 w 276"/>
              <a:gd name="T11" fmla="*/ 17 h 273"/>
              <a:gd name="T12" fmla="*/ 8 w 276"/>
              <a:gd name="T13" fmla="*/ 114 h 273"/>
              <a:gd name="T14" fmla="*/ 46 w 276"/>
              <a:gd name="T15" fmla="*/ 232 h 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6" h="273">
                <a:moveTo>
                  <a:pt x="46" y="232"/>
                </a:moveTo>
                <a:cubicBezTo>
                  <a:pt x="69" y="255"/>
                  <a:pt x="100" y="268"/>
                  <a:pt x="132" y="270"/>
                </a:cubicBezTo>
                <a:cubicBezTo>
                  <a:pt x="157" y="273"/>
                  <a:pt x="183" y="268"/>
                  <a:pt x="206" y="257"/>
                </a:cubicBezTo>
                <a:cubicBezTo>
                  <a:pt x="249" y="235"/>
                  <a:pt x="276" y="185"/>
                  <a:pt x="273" y="137"/>
                </a:cubicBezTo>
                <a:cubicBezTo>
                  <a:pt x="272" y="93"/>
                  <a:pt x="248" y="52"/>
                  <a:pt x="212" y="28"/>
                </a:cubicBezTo>
                <a:cubicBezTo>
                  <a:pt x="175" y="5"/>
                  <a:pt x="127" y="0"/>
                  <a:pt x="87" y="17"/>
                </a:cubicBezTo>
                <a:cubicBezTo>
                  <a:pt x="47" y="34"/>
                  <a:pt x="17" y="71"/>
                  <a:pt x="8" y="114"/>
                </a:cubicBezTo>
                <a:cubicBezTo>
                  <a:pt x="0" y="156"/>
                  <a:pt x="15" y="202"/>
                  <a:pt x="46" y="232"/>
                </a:cubicBezTo>
                <a:close/>
              </a:path>
            </a:pathLst>
          </a:custGeom>
          <a:noFill/>
          <a:ln w="30163" cap="flat">
            <a:solidFill>
              <a:schemeClr val="tx1">
                <a:lumMod val="7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 name="Rectangle 7">
            <a:extLst>
              <a:ext uri="{FF2B5EF4-FFF2-40B4-BE49-F238E27FC236}">
                <a16:creationId xmlns:a16="http://schemas.microsoft.com/office/drawing/2014/main" id="{41430A2D-68D4-3DFB-CAEE-F4D8A49A8496}"/>
              </a:ext>
            </a:extLst>
          </p:cNvPr>
          <p:cNvSpPr>
            <a:spLocks noChangeArrowheads="1"/>
          </p:cNvSpPr>
          <p:nvPr/>
        </p:nvSpPr>
        <p:spPr bwMode="auto">
          <a:xfrm>
            <a:off x="1189675" y="975820"/>
            <a:ext cx="660437"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4400" b="1" i="0" u="none" strike="noStrike" cap="none" normalizeH="0" baseline="0" dirty="0">
                <a:ln>
                  <a:noFill/>
                </a:ln>
                <a:effectLst/>
                <a:latin typeface="+mj-lt"/>
              </a:rPr>
              <a:t>01</a:t>
            </a:r>
            <a:endParaRPr kumimoji="0" lang="ru-RU" altLang="ru-RU" sz="4400" b="0" i="0" u="none" strike="noStrike" cap="none" normalizeH="0" baseline="0" dirty="0">
              <a:ln>
                <a:noFill/>
              </a:ln>
              <a:effectLst/>
              <a:latin typeface="+mj-lt"/>
            </a:endParaRPr>
          </a:p>
        </p:txBody>
      </p:sp>
    </p:spTree>
    <p:extLst>
      <p:ext uri="{BB962C8B-B14F-4D97-AF65-F5344CB8AC3E}">
        <p14:creationId xmlns:p14="http://schemas.microsoft.com/office/powerpoint/2010/main" val="3601528565"/>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1250"/>
                                      </p:stCondLst>
                                      <p:childTnLst>
                                        <p:set>
                                          <p:cBhvr>
                                            <p:cTn id="6" dur="1" fill="hold">
                                              <p:stCondLst>
                                                <p:cond delay="0"/>
                                              </p:stCondLst>
                                            </p:cTn>
                                            <p:tgtEl>
                                              <p:spTgt spid="2"/>
                                            </p:tgtEl>
                                            <p:attrNameLst>
                                              <p:attrName>style.visibility</p:attrName>
                                            </p:attrNameLst>
                                          </p:cBhvr>
                                          <p:to>
                                            <p:strVal val="visible"/>
                                          </p:to>
                                        </p:set>
                                      </p:childTnLst>
                                    </p:cTn>
                                  </p:par>
                                  <p:par>
                                    <p:cTn id="7" presetID="2" presetClass="entr" presetSubtype="8" fill="hold" grpId="0" nodeType="withEffect" p14:presetBounceEnd="67000">
                                      <p:stCondLst>
                                        <p:cond delay="1250"/>
                                      </p:stCondLst>
                                      <p:childTnLst>
                                        <p:set>
                                          <p:cBhvr>
                                            <p:cTn id="8" dur="1" fill="hold">
                                              <p:stCondLst>
                                                <p:cond delay="0"/>
                                              </p:stCondLst>
                                            </p:cTn>
                                            <p:tgtEl>
                                              <p:spTgt spid="3"/>
                                            </p:tgtEl>
                                            <p:attrNameLst>
                                              <p:attrName>style.visibility</p:attrName>
                                            </p:attrNameLst>
                                          </p:cBhvr>
                                          <p:to>
                                            <p:strVal val="visible"/>
                                          </p:to>
                                        </p:set>
                                        <p:anim calcmode="lin" valueType="num" p14:bounceEnd="67000">
                                          <p:cBhvr additive="base">
                                            <p:cTn id="9" dur="1000" fill="hold"/>
                                            <p:tgtEl>
                                              <p:spTgt spid="3"/>
                                            </p:tgtEl>
                                            <p:attrNameLst>
                                              <p:attrName>ppt_x</p:attrName>
                                            </p:attrNameLst>
                                          </p:cBhvr>
                                          <p:tavLst>
                                            <p:tav tm="0">
                                              <p:val>
                                                <p:strVal val="0-#ppt_w/2"/>
                                              </p:val>
                                            </p:tav>
                                            <p:tav tm="100000">
                                              <p:val>
                                                <p:strVal val="#ppt_x"/>
                                              </p:val>
                                            </p:tav>
                                          </p:tavLst>
                                        </p:anim>
                                        <p:anim calcmode="lin" valueType="num" p14:bounceEnd="67000">
                                          <p:cBhvr additive="base">
                                            <p:cTn id="10" dur="10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1250"/>
                                      </p:stCondLst>
                                      <p:childTnLst>
                                        <p:set>
                                          <p:cBhvr>
                                            <p:cTn id="6" dur="1" fill="hold">
                                              <p:stCondLst>
                                                <p:cond delay="0"/>
                                              </p:stCondLst>
                                            </p:cTn>
                                            <p:tgtEl>
                                              <p:spTgt spid="2"/>
                                            </p:tgtEl>
                                            <p:attrNameLst>
                                              <p:attrName>style.visibility</p:attrName>
                                            </p:attrNameLst>
                                          </p:cBhvr>
                                          <p:to>
                                            <p:strVal val="visible"/>
                                          </p:to>
                                        </p:set>
                                      </p:childTnLst>
                                    </p:cTn>
                                  </p:par>
                                  <p:par>
                                    <p:cTn id="7" presetID="2" presetClass="entr" presetSubtype="8" fill="hold" grpId="0" nodeType="withEffect">
                                      <p:stCondLst>
                                        <p:cond delay="1250"/>
                                      </p:stCondLst>
                                      <p:childTnLst>
                                        <p:set>
                                          <p:cBhvr>
                                            <p:cTn id="8" dur="1" fill="hold">
                                              <p:stCondLst>
                                                <p:cond delay="0"/>
                                              </p:stCondLst>
                                            </p:cTn>
                                            <p:tgtEl>
                                              <p:spTgt spid="3"/>
                                            </p:tgtEl>
                                            <p:attrNameLst>
                                              <p:attrName>style.visibility</p:attrName>
                                            </p:attrNameLst>
                                          </p:cBhvr>
                                          <p:to>
                                            <p:strVal val="visible"/>
                                          </p:to>
                                        </p:set>
                                        <p:anim calcmode="lin" valueType="num">
                                          <p:cBhvr additive="base">
                                            <p:cTn id="9" dur="1000" fill="hold"/>
                                            <p:tgtEl>
                                              <p:spTgt spid="3"/>
                                            </p:tgtEl>
                                            <p:attrNameLst>
                                              <p:attrName>ppt_x</p:attrName>
                                            </p:attrNameLst>
                                          </p:cBhvr>
                                          <p:tavLst>
                                            <p:tav tm="0">
                                              <p:val>
                                                <p:strVal val="0-#ppt_w/2"/>
                                              </p:val>
                                            </p:tav>
                                            <p:tav tm="100000">
                                              <p:val>
                                                <p:strVal val="#ppt_x"/>
                                              </p:val>
                                            </p:tav>
                                          </p:tavLst>
                                        </p:anim>
                                        <p:anim calcmode="lin" valueType="num">
                                          <p:cBhvr additive="base">
                                            <p:cTn id="10" dur="10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50">
            <a:extLst>
              <a:ext uri="{FF2B5EF4-FFF2-40B4-BE49-F238E27FC236}">
                <a16:creationId xmlns:a16="http://schemas.microsoft.com/office/drawing/2014/main" id="{B1E8E948-1085-42AA-9467-FC7C68819BC6}"/>
              </a:ext>
            </a:extLst>
          </p:cNvPr>
          <p:cNvSpPr>
            <a:spLocks noChangeArrowheads="1"/>
          </p:cNvSpPr>
          <p:nvPr/>
        </p:nvSpPr>
        <p:spPr bwMode="auto">
          <a:xfrm>
            <a:off x="5131351" y="975820"/>
            <a:ext cx="4520468"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ru-RU" sz="4400" b="1" i="0" u="none" strike="noStrike" cap="none" normalizeH="0" baseline="0" dirty="0">
                <a:ln>
                  <a:noFill/>
                </a:ln>
                <a:effectLst/>
                <a:latin typeface="+mj-lt"/>
              </a:rPr>
              <a:t>In just four years</a:t>
            </a:r>
            <a:endParaRPr kumimoji="0" lang="ru-RU" altLang="ru-RU" sz="4400" b="0" i="0" u="none" strike="noStrike" cap="none" normalizeH="0" baseline="0" dirty="0">
              <a:ln>
                <a:noFill/>
              </a:ln>
              <a:effectLst/>
              <a:latin typeface="+mj-lt"/>
            </a:endParaRPr>
          </a:p>
        </p:txBody>
      </p:sp>
      <p:sp>
        <p:nvSpPr>
          <p:cNvPr id="41" name="Freeform 51">
            <a:extLst>
              <a:ext uri="{FF2B5EF4-FFF2-40B4-BE49-F238E27FC236}">
                <a16:creationId xmlns:a16="http://schemas.microsoft.com/office/drawing/2014/main" id="{C9B50344-7EEC-48CC-BACA-982083A28D74}"/>
              </a:ext>
            </a:extLst>
          </p:cNvPr>
          <p:cNvSpPr>
            <a:spLocks/>
          </p:cNvSpPr>
          <p:nvPr/>
        </p:nvSpPr>
        <p:spPr bwMode="auto">
          <a:xfrm>
            <a:off x="6934200" y="1652928"/>
            <a:ext cx="1131277" cy="76226"/>
          </a:xfrm>
          <a:custGeom>
            <a:avLst/>
            <a:gdLst>
              <a:gd name="T0" fmla="*/ 0 w 871"/>
              <a:gd name="T1" fmla="*/ 25 h 25"/>
              <a:gd name="T2" fmla="*/ 871 w 871"/>
              <a:gd name="T3" fmla="*/ 3 h 25"/>
            </a:gdLst>
            <a:ahLst/>
            <a:cxnLst>
              <a:cxn ang="0">
                <a:pos x="T0" y="T1"/>
              </a:cxn>
              <a:cxn ang="0">
                <a:pos x="T2" y="T3"/>
              </a:cxn>
            </a:cxnLst>
            <a:rect l="0" t="0" r="r" b="b"/>
            <a:pathLst>
              <a:path w="871" h="25">
                <a:moveTo>
                  <a:pt x="0" y="25"/>
                </a:moveTo>
                <a:cubicBezTo>
                  <a:pt x="290" y="7"/>
                  <a:pt x="580" y="0"/>
                  <a:pt x="871" y="3"/>
                </a:cubicBezTo>
              </a:path>
            </a:pathLst>
          </a:custGeom>
          <a:noFill/>
          <a:ln w="14288"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2" name="Picture 1">
            <a:extLst>
              <a:ext uri="{FF2B5EF4-FFF2-40B4-BE49-F238E27FC236}">
                <a16:creationId xmlns:a16="http://schemas.microsoft.com/office/drawing/2014/main" id="{3E835452-7487-6825-C80A-9DE4DF396C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6589" y="235346"/>
            <a:ext cx="2275845" cy="2158056"/>
          </a:xfrm>
          <a:prstGeom prst="rect">
            <a:avLst/>
          </a:prstGeom>
        </p:spPr>
      </p:pic>
      <p:sp>
        <p:nvSpPr>
          <p:cNvPr id="3" name="Rectangle 2">
            <a:extLst>
              <a:ext uri="{FF2B5EF4-FFF2-40B4-BE49-F238E27FC236}">
                <a16:creationId xmlns:a16="http://schemas.microsoft.com/office/drawing/2014/main" id="{B5202D73-5F40-C1A9-222C-62F37300DA24}"/>
              </a:ext>
            </a:extLst>
          </p:cNvPr>
          <p:cNvSpPr/>
          <p:nvPr/>
        </p:nvSpPr>
        <p:spPr>
          <a:xfrm>
            <a:off x="5784380" y="3173747"/>
            <a:ext cx="4988357" cy="2031325"/>
          </a:xfrm>
          <a:prstGeom prst="rect">
            <a:avLst/>
          </a:prstGeom>
        </p:spPr>
        <p:txBody>
          <a:bodyPr wrap="square">
            <a:spAutoFit/>
          </a:bodyPr>
          <a:lstStyle/>
          <a:p>
            <a:r>
              <a:rPr lang="en-GB" dirty="0"/>
              <a:t>In just four years, we have made a tremendous impact on our community, and with your support, we can make it even bigger and better. </a:t>
            </a:r>
          </a:p>
          <a:p>
            <a:endParaRPr lang="en-GB" dirty="0"/>
          </a:p>
          <a:p>
            <a:r>
              <a:rPr lang="en-GB" dirty="0"/>
              <a:t>In 2022 we delivered 65 events and listed 140  events over the month! </a:t>
            </a:r>
          </a:p>
        </p:txBody>
      </p:sp>
      <p:sp>
        <p:nvSpPr>
          <p:cNvPr id="6" name="Freeform 28">
            <a:extLst>
              <a:ext uri="{FF2B5EF4-FFF2-40B4-BE49-F238E27FC236}">
                <a16:creationId xmlns:a16="http://schemas.microsoft.com/office/drawing/2014/main" id="{96814888-3976-E1D3-6588-C09209FC4B13}"/>
              </a:ext>
            </a:extLst>
          </p:cNvPr>
          <p:cNvSpPr>
            <a:spLocks/>
          </p:cNvSpPr>
          <p:nvPr/>
        </p:nvSpPr>
        <p:spPr bwMode="auto">
          <a:xfrm>
            <a:off x="995978" y="800817"/>
            <a:ext cx="1052512" cy="1041400"/>
          </a:xfrm>
          <a:custGeom>
            <a:avLst/>
            <a:gdLst>
              <a:gd name="T0" fmla="*/ 46 w 276"/>
              <a:gd name="T1" fmla="*/ 232 h 273"/>
              <a:gd name="T2" fmla="*/ 132 w 276"/>
              <a:gd name="T3" fmla="*/ 270 h 273"/>
              <a:gd name="T4" fmla="*/ 206 w 276"/>
              <a:gd name="T5" fmla="*/ 257 h 273"/>
              <a:gd name="T6" fmla="*/ 273 w 276"/>
              <a:gd name="T7" fmla="*/ 137 h 273"/>
              <a:gd name="T8" fmla="*/ 212 w 276"/>
              <a:gd name="T9" fmla="*/ 28 h 273"/>
              <a:gd name="T10" fmla="*/ 87 w 276"/>
              <a:gd name="T11" fmla="*/ 17 h 273"/>
              <a:gd name="T12" fmla="*/ 8 w 276"/>
              <a:gd name="T13" fmla="*/ 114 h 273"/>
              <a:gd name="T14" fmla="*/ 46 w 276"/>
              <a:gd name="T15" fmla="*/ 232 h 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6" h="273">
                <a:moveTo>
                  <a:pt x="46" y="232"/>
                </a:moveTo>
                <a:cubicBezTo>
                  <a:pt x="69" y="255"/>
                  <a:pt x="100" y="268"/>
                  <a:pt x="132" y="270"/>
                </a:cubicBezTo>
                <a:cubicBezTo>
                  <a:pt x="157" y="273"/>
                  <a:pt x="183" y="268"/>
                  <a:pt x="206" y="257"/>
                </a:cubicBezTo>
                <a:cubicBezTo>
                  <a:pt x="249" y="235"/>
                  <a:pt x="276" y="185"/>
                  <a:pt x="273" y="137"/>
                </a:cubicBezTo>
                <a:cubicBezTo>
                  <a:pt x="272" y="93"/>
                  <a:pt x="248" y="52"/>
                  <a:pt x="212" y="28"/>
                </a:cubicBezTo>
                <a:cubicBezTo>
                  <a:pt x="175" y="5"/>
                  <a:pt x="127" y="0"/>
                  <a:pt x="87" y="17"/>
                </a:cubicBezTo>
                <a:cubicBezTo>
                  <a:pt x="47" y="34"/>
                  <a:pt x="17" y="71"/>
                  <a:pt x="8" y="114"/>
                </a:cubicBezTo>
                <a:cubicBezTo>
                  <a:pt x="0" y="156"/>
                  <a:pt x="15" y="202"/>
                  <a:pt x="46" y="232"/>
                </a:cubicBezTo>
                <a:close/>
              </a:path>
            </a:pathLst>
          </a:custGeom>
          <a:noFill/>
          <a:ln w="30163" cap="flat">
            <a:solidFill>
              <a:schemeClr val="tx1">
                <a:lumMod val="7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graphicFrame>
        <p:nvGraphicFramePr>
          <p:cNvPr id="5" name="Chart 4">
            <a:extLst>
              <a:ext uri="{FF2B5EF4-FFF2-40B4-BE49-F238E27FC236}">
                <a16:creationId xmlns:a16="http://schemas.microsoft.com/office/drawing/2014/main" id="{6EE98B90-4EF1-DDAE-CCA0-F764D57847B5}"/>
              </a:ext>
            </a:extLst>
          </p:cNvPr>
          <p:cNvGraphicFramePr/>
          <p:nvPr>
            <p:extLst>
              <p:ext uri="{D42A27DB-BD31-4B8C-83A1-F6EECF244321}">
                <p14:modId xmlns:p14="http://schemas.microsoft.com/office/powerpoint/2010/main" val="2548087196"/>
              </p:ext>
            </p:extLst>
          </p:nvPr>
        </p:nvGraphicFramePr>
        <p:xfrm>
          <a:off x="995978" y="2236528"/>
          <a:ext cx="3705078" cy="4305915"/>
        </p:xfrm>
        <a:graphic>
          <a:graphicData uri="http://schemas.openxmlformats.org/drawingml/2006/chart">
            <c:chart xmlns:c="http://schemas.openxmlformats.org/drawingml/2006/chart" xmlns:r="http://schemas.openxmlformats.org/officeDocument/2006/relationships" r:id="rId3"/>
          </a:graphicData>
        </a:graphic>
      </p:graphicFrame>
      <p:sp>
        <p:nvSpPr>
          <p:cNvPr id="9" name="Rectangle 7">
            <a:extLst>
              <a:ext uri="{FF2B5EF4-FFF2-40B4-BE49-F238E27FC236}">
                <a16:creationId xmlns:a16="http://schemas.microsoft.com/office/drawing/2014/main" id="{65FFB9DF-941E-348D-68C6-3D22099659AC}"/>
              </a:ext>
            </a:extLst>
          </p:cNvPr>
          <p:cNvSpPr>
            <a:spLocks noChangeArrowheads="1"/>
          </p:cNvSpPr>
          <p:nvPr/>
        </p:nvSpPr>
        <p:spPr bwMode="auto">
          <a:xfrm>
            <a:off x="1189675" y="975820"/>
            <a:ext cx="660437"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4400" b="1" i="0" u="none" strike="noStrike" cap="none" normalizeH="0" baseline="0" dirty="0">
                <a:ln>
                  <a:noFill/>
                </a:ln>
                <a:effectLst/>
                <a:latin typeface="+mj-lt"/>
              </a:rPr>
              <a:t>01</a:t>
            </a:r>
            <a:endParaRPr kumimoji="0" lang="ru-RU" altLang="ru-RU" sz="4400" b="0" i="0" u="none" strike="noStrike" cap="none" normalizeH="0" baseline="0" dirty="0">
              <a:ln>
                <a:noFill/>
              </a:ln>
              <a:effectLst/>
              <a:latin typeface="+mj-lt"/>
            </a:endParaRPr>
          </a:p>
        </p:txBody>
      </p:sp>
    </p:spTree>
    <p:extLst>
      <p:ext uri="{BB962C8B-B14F-4D97-AF65-F5344CB8AC3E}">
        <p14:creationId xmlns:p14="http://schemas.microsoft.com/office/powerpoint/2010/main" val="620330546"/>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1250"/>
                                      </p:stCondLst>
                                      <p:childTnLst>
                                        <p:set>
                                          <p:cBhvr>
                                            <p:cTn id="6" dur="1" fill="hold">
                                              <p:stCondLst>
                                                <p:cond delay="0"/>
                                              </p:stCondLst>
                                            </p:cTn>
                                            <p:tgtEl>
                                              <p:spTgt spid="2"/>
                                            </p:tgtEl>
                                            <p:attrNameLst>
                                              <p:attrName>style.visibility</p:attrName>
                                            </p:attrNameLst>
                                          </p:cBhvr>
                                          <p:to>
                                            <p:strVal val="visible"/>
                                          </p:to>
                                        </p:set>
                                      </p:childTnLst>
                                    </p:cTn>
                                  </p:par>
                                  <p:par>
                                    <p:cTn id="7" presetID="2" presetClass="entr" presetSubtype="8" fill="hold" grpId="0" nodeType="withEffect" p14:presetBounceEnd="67000">
                                      <p:stCondLst>
                                        <p:cond delay="1250"/>
                                      </p:stCondLst>
                                      <p:childTnLst>
                                        <p:set>
                                          <p:cBhvr>
                                            <p:cTn id="8" dur="1" fill="hold">
                                              <p:stCondLst>
                                                <p:cond delay="0"/>
                                              </p:stCondLst>
                                            </p:cTn>
                                            <p:tgtEl>
                                              <p:spTgt spid="3"/>
                                            </p:tgtEl>
                                            <p:attrNameLst>
                                              <p:attrName>style.visibility</p:attrName>
                                            </p:attrNameLst>
                                          </p:cBhvr>
                                          <p:to>
                                            <p:strVal val="visible"/>
                                          </p:to>
                                        </p:set>
                                        <p:anim calcmode="lin" valueType="num" p14:bounceEnd="67000">
                                          <p:cBhvr additive="base">
                                            <p:cTn id="9" dur="1000" fill="hold"/>
                                            <p:tgtEl>
                                              <p:spTgt spid="3"/>
                                            </p:tgtEl>
                                            <p:attrNameLst>
                                              <p:attrName>ppt_x</p:attrName>
                                            </p:attrNameLst>
                                          </p:cBhvr>
                                          <p:tavLst>
                                            <p:tav tm="0">
                                              <p:val>
                                                <p:strVal val="0-#ppt_w/2"/>
                                              </p:val>
                                            </p:tav>
                                            <p:tav tm="100000">
                                              <p:val>
                                                <p:strVal val="#ppt_x"/>
                                              </p:val>
                                            </p:tav>
                                          </p:tavLst>
                                        </p:anim>
                                        <p:anim calcmode="lin" valueType="num" p14:bounceEnd="67000">
                                          <p:cBhvr additive="base">
                                            <p:cTn id="10" dur="1000" fill="hold"/>
                                            <p:tgtEl>
                                              <p:spTgt spid="3"/>
                                            </p:tgtEl>
                                            <p:attrNameLst>
                                              <p:attrName>ppt_y</p:attrName>
                                            </p:attrNameLst>
                                          </p:cBhvr>
                                          <p:tavLst>
                                            <p:tav tm="0">
                                              <p:val>
                                                <p:strVal val="#ppt_y"/>
                                              </p:val>
                                            </p:tav>
                                            <p:tav tm="100000">
                                              <p:val>
                                                <p:strVal val="#ppt_y"/>
                                              </p:val>
                                            </p:tav>
                                          </p:tavLst>
                                        </p:anim>
                                      </p:childTnLst>
                                    </p:cTn>
                                  </p:par>
                                </p:childTnLst>
                              </p:cTn>
                            </p:par>
                            <p:par>
                              <p:cTn id="11" fill="hold">
                                <p:stCondLst>
                                  <p:cond delay="2250"/>
                                </p:stCondLst>
                                <p:childTnLst>
                                  <p:par>
                                    <p:cTn id="12" presetID="10" presetClass="entr" presetSubtype="0"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Graphic spid="5" grpId="0">
            <p:bldAsOne/>
          </p:bldGraphic>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1250"/>
                                      </p:stCondLst>
                                      <p:childTnLst>
                                        <p:set>
                                          <p:cBhvr>
                                            <p:cTn id="6" dur="1" fill="hold">
                                              <p:stCondLst>
                                                <p:cond delay="0"/>
                                              </p:stCondLst>
                                            </p:cTn>
                                            <p:tgtEl>
                                              <p:spTgt spid="2"/>
                                            </p:tgtEl>
                                            <p:attrNameLst>
                                              <p:attrName>style.visibility</p:attrName>
                                            </p:attrNameLst>
                                          </p:cBhvr>
                                          <p:to>
                                            <p:strVal val="visible"/>
                                          </p:to>
                                        </p:set>
                                      </p:childTnLst>
                                    </p:cTn>
                                  </p:par>
                                  <p:par>
                                    <p:cTn id="7" presetID="2" presetClass="entr" presetSubtype="8" fill="hold" grpId="0" nodeType="withEffect">
                                      <p:stCondLst>
                                        <p:cond delay="1250"/>
                                      </p:stCondLst>
                                      <p:childTnLst>
                                        <p:set>
                                          <p:cBhvr>
                                            <p:cTn id="8" dur="1" fill="hold">
                                              <p:stCondLst>
                                                <p:cond delay="0"/>
                                              </p:stCondLst>
                                            </p:cTn>
                                            <p:tgtEl>
                                              <p:spTgt spid="3"/>
                                            </p:tgtEl>
                                            <p:attrNameLst>
                                              <p:attrName>style.visibility</p:attrName>
                                            </p:attrNameLst>
                                          </p:cBhvr>
                                          <p:to>
                                            <p:strVal val="visible"/>
                                          </p:to>
                                        </p:set>
                                        <p:anim calcmode="lin" valueType="num">
                                          <p:cBhvr additive="base">
                                            <p:cTn id="9" dur="1000" fill="hold"/>
                                            <p:tgtEl>
                                              <p:spTgt spid="3"/>
                                            </p:tgtEl>
                                            <p:attrNameLst>
                                              <p:attrName>ppt_x</p:attrName>
                                            </p:attrNameLst>
                                          </p:cBhvr>
                                          <p:tavLst>
                                            <p:tav tm="0">
                                              <p:val>
                                                <p:strVal val="0-#ppt_w/2"/>
                                              </p:val>
                                            </p:tav>
                                            <p:tav tm="100000">
                                              <p:val>
                                                <p:strVal val="#ppt_x"/>
                                              </p:val>
                                            </p:tav>
                                          </p:tavLst>
                                        </p:anim>
                                        <p:anim calcmode="lin" valueType="num">
                                          <p:cBhvr additive="base">
                                            <p:cTn id="10" dur="1000" fill="hold"/>
                                            <p:tgtEl>
                                              <p:spTgt spid="3"/>
                                            </p:tgtEl>
                                            <p:attrNameLst>
                                              <p:attrName>ppt_y</p:attrName>
                                            </p:attrNameLst>
                                          </p:cBhvr>
                                          <p:tavLst>
                                            <p:tav tm="0">
                                              <p:val>
                                                <p:strVal val="#ppt_y"/>
                                              </p:val>
                                            </p:tav>
                                            <p:tav tm="100000">
                                              <p:val>
                                                <p:strVal val="#ppt_y"/>
                                              </p:val>
                                            </p:tav>
                                          </p:tavLst>
                                        </p:anim>
                                      </p:childTnLst>
                                    </p:cTn>
                                  </p:par>
                                </p:childTnLst>
                              </p:cTn>
                            </p:par>
                            <p:par>
                              <p:cTn id="11" fill="hold">
                                <p:stCondLst>
                                  <p:cond delay="2250"/>
                                </p:stCondLst>
                                <p:childTnLst>
                                  <p:par>
                                    <p:cTn id="12" presetID="10" presetClass="entr" presetSubtype="0"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Graphic spid="5" grpId="0">
            <p:bldAsOne/>
          </p:bldGraphic>
        </p:bldLst>
      </p:timing>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50">
            <a:extLst>
              <a:ext uri="{FF2B5EF4-FFF2-40B4-BE49-F238E27FC236}">
                <a16:creationId xmlns:a16="http://schemas.microsoft.com/office/drawing/2014/main" id="{B1E8E948-1085-42AA-9467-FC7C68819BC6}"/>
              </a:ext>
            </a:extLst>
          </p:cNvPr>
          <p:cNvSpPr>
            <a:spLocks noChangeArrowheads="1"/>
          </p:cNvSpPr>
          <p:nvPr/>
        </p:nvSpPr>
        <p:spPr bwMode="auto">
          <a:xfrm>
            <a:off x="6096000" y="924202"/>
            <a:ext cx="3214021"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ru-RU" sz="4400" b="1" i="0" u="none" strike="noStrike" cap="none" normalizeH="0" baseline="0" dirty="0">
                <a:ln>
                  <a:noFill/>
                </a:ln>
                <a:effectLst/>
                <a:latin typeface="+mj-lt"/>
              </a:rPr>
              <a:t>Engagement</a:t>
            </a:r>
            <a:endParaRPr kumimoji="0" lang="ru-RU" altLang="ru-RU" sz="4400" b="0" i="0" u="none" strike="noStrike" cap="none" normalizeH="0" baseline="0" dirty="0">
              <a:ln>
                <a:noFill/>
              </a:ln>
              <a:effectLst/>
              <a:latin typeface="+mj-lt"/>
            </a:endParaRPr>
          </a:p>
        </p:txBody>
      </p:sp>
      <p:pic>
        <p:nvPicPr>
          <p:cNvPr id="2" name="Picture 1">
            <a:extLst>
              <a:ext uri="{FF2B5EF4-FFF2-40B4-BE49-F238E27FC236}">
                <a16:creationId xmlns:a16="http://schemas.microsoft.com/office/drawing/2014/main" id="{3E835452-7487-6825-C80A-9DE4DF396C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6589" y="235346"/>
            <a:ext cx="2275845" cy="2158056"/>
          </a:xfrm>
          <a:prstGeom prst="rect">
            <a:avLst/>
          </a:prstGeom>
        </p:spPr>
      </p:pic>
      <p:sp>
        <p:nvSpPr>
          <p:cNvPr id="3" name="Rectangle 2">
            <a:extLst>
              <a:ext uri="{FF2B5EF4-FFF2-40B4-BE49-F238E27FC236}">
                <a16:creationId xmlns:a16="http://schemas.microsoft.com/office/drawing/2014/main" id="{B5202D73-5F40-C1A9-222C-62F37300DA24}"/>
              </a:ext>
            </a:extLst>
          </p:cNvPr>
          <p:cNvSpPr/>
          <p:nvPr/>
        </p:nvSpPr>
        <p:spPr>
          <a:xfrm>
            <a:off x="5871453" y="3365463"/>
            <a:ext cx="4988357" cy="2862322"/>
          </a:xfrm>
          <a:prstGeom prst="rect">
            <a:avLst/>
          </a:prstGeom>
        </p:spPr>
        <p:txBody>
          <a:bodyPr wrap="square">
            <a:spAutoFit/>
          </a:bodyPr>
          <a:lstStyle/>
          <a:p>
            <a:r>
              <a:rPr lang="en-GB" b="1" dirty="0"/>
              <a:t>479.6 </a:t>
            </a:r>
            <a:r>
              <a:rPr lang="en-GB" dirty="0"/>
              <a:t>MILLION Reach!</a:t>
            </a:r>
          </a:p>
          <a:p>
            <a:endParaRPr lang="en-GB" dirty="0"/>
          </a:p>
          <a:p>
            <a:r>
              <a:rPr lang="en-GB" b="1" dirty="0"/>
              <a:t>454</a:t>
            </a:r>
            <a:r>
              <a:rPr lang="en-GB" dirty="0"/>
              <a:t>,000 website views!</a:t>
            </a:r>
          </a:p>
          <a:p>
            <a:endParaRPr lang="en-GB" dirty="0"/>
          </a:p>
          <a:p>
            <a:r>
              <a:rPr lang="en-GB" b="1" dirty="0"/>
              <a:t>250,000</a:t>
            </a:r>
            <a:r>
              <a:rPr lang="en-GB" dirty="0"/>
              <a:t> interactions</a:t>
            </a:r>
          </a:p>
          <a:p>
            <a:endParaRPr lang="en-GB" dirty="0"/>
          </a:p>
          <a:p>
            <a:r>
              <a:rPr lang="en-GB" b="1" dirty="0"/>
              <a:t>14.7,000</a:t>
            </a:r>
            <a:r>
              <a:rPr lang="en-GB" dirty="0"/>
              <a:t> Shares</a:t>
            </a:r>
          </a:p>
          <a:p>
            <a:endParaRPr lang="en-GB" dirty="0"/>
          </a:p>
          <a:p>
            <a:r>
              <a:rPr lang="en-GB" b="1" dirty="0"/>
              <a:t>227,000</a:t>
            </a:r>
            <a:r>
              <a:rPr lang="en-GB" dirty="0"/>
              <a:t> Likes across socials</a:t>
            </a:r>
          </a:p>
          <a:p>
            <a:endParaRPr lang="ru-RU" dirty="0"/>
          </a:p>
        </p:txBody>
      </p:sp>
      <p:sp>
        <p:nvSpPr>
          <p:cNvPr id="6" name="Freeform 28">
            <a:extLst>
              <a:ext uri="{FF2B5EF4-FFF2-40B4-BE49-F238E27FC236}">
                <a16:creationId xmlns:a16="http://schemas.microsoft.com/office/drawing/2014/main" id="{96814888-3976-E1D3-6588-C09209FC4B13}"/>
              </a:ext>
            </a:extLst>
          </p:cNvPr>
          <p:cNvSpPr>
            <a:spLocks/>
          </p:cNvSpPr>
          <p:nvPr/>
        </p:nvSpPr>
        <p:spPr bwMode="auto">
          <a:xfrm>
            <a:off x="995978" y="800817"/>
            <a:ext cx="1052512" cy="1041400"/>
          </a:xfrm>
          <a:custGeom>
            <a:avLst/>
            <a:gdLst>
              <a:gd name="T0" fmla="*/ 46 w 276"/>
              <a:gd name="T1" fmla="*/ 232 h 273"/>
              <a:gd name="T2" fmla="*/ 132 w 276"/>
              <a:gd name="T3" fmla="*/ 270 h 273"/>
              <a:gd name="T4" fmla="*/ 206 w 276"/>
              <a:gd name="T5" fmla="*/ 257 h 273"/>
              <a:gd name="T6" fmla="*/ 273 w 276"/>
              <a:gd name="T7" fmla="*/ 137 h 273"/>
              <a:gd name="T8" fmla="*/ 212 w 276"/>
              <a:gd name="T9" fmla="*/ 28 h 273"/>
              <a:gd name="T10" fmla="*/ 87 w 276"/>
              <a:gd name="T11" fmla="*/ 17 h 273"/>
              <a:gd name="T12" fmla="*/ 8 w 276"/>
              <a:gd name="T13" fmla="*/ 114 h 273"/>
              <a:gd name="T14" fmla="*/ 46 w 276"/>
              <a:gd name="T15" fmla="*/ 232 h 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6" h="273">
                <a:moveTo>
                  <a:pt x="46" y="232"/>
                </a:moveTo>
                <a:cubicBezTo>
                  <a:pt x="69" y="255"/>
                  <a:pt x="100" y="268"/>
                  <a:pt x="132" y="270"/>
                </a:cubicBezTo>
                <a:cubicBezTo>
                  <a:pt x="157" y="273"/>
                  <a:pt x="183" y="268"/>
                  <a:pt x="206" y="257"/>
                </a:cubicBezTo>
                <a:cubicBezTo>
                  <a:pt x="249" y="235"/>
                  <a:pt x="276" y="185"/>
                  <a:pt x="273" y="137"/>
                </a:cubicBezTo>
                <a:cubicBezTo>
                  <a:pt x="272" y="93"/>
                  <a:pt x="248" y="52"/>
                  <a:pt x="212" y="28"/>
                </a:cubicBezTo>
                <a:cubicBezTo>
                  <a:pt x="175" y="5"/>
                  <a:pt x="127" y="0"/>
                  <a:pt x="87" y="17"/>
                </a:cubicBezTo>
                <a:cubicBezTo>
                  <a:pt x="47" y="34"/>
                  <a:pt x="17" y="71"/>
                  <a:pt x="8" y="114"/>
                </a:cubicBezTo>
                <a:cubicBezTo>
                  <a:pt x="0" y="156"/>
                  <a:pt x="15" y="202"/>
                  <a:pt x="46" y="232"/>
                </a:cubicBezTo>
                <a:close/>
              </a:path>
            </a:pathLst>
          </a:custGeom>
          <a:noFill/>
          <a:ln w="30163" cap="flat">
            <a:solidFill>
              <a:schemeClr val="tx1">
                <a:lumMod val="7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4" name="Picture Placeholder 2">
            <a:extLst>
              <a:ext uri="{FF2B5EF4-FFF2-40B4-BE49-F238E27FC236}">
                <a16:creationId xmlns:a16="http://schemas.microsoft.com/office/drawing/2014/main" id="{747648A6-177B-AD52-7D8B-9CD6FD8B3BDB}"/>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50" r="150"/>
          <a:stretch/>
        </p:blipFill>
        <p:spPr bwMode="auto">
          <a:xfrm>
            <a:off x="1419263" y="2178326"/>
            <a:ext cx="2999405" cy="4258543"/>
          </a:xfrm>
          <a:prstGeom prst="rect">
            <a:avLst/>
          </a:prstGeom>
        </p:spPr>
      </p:pic>
      <p:sp>
        <p:nvSpPr>
          <p:cNvPr id="9" name="Rectangle 8">
            <a:extLst>
              <a:ext uri="{FF2B5EF4-FFF2-40B4-BE49-F238E27FC236}">
                <a16:creationId xmlns:a16="http://schemas.microsoft.com/office/drawing/2014/main" id="{169B2537-3654-F9F4-5B92-9BAF85E1E1F3}"/>
              </a:ext>
            </a:extLst>
          </p:cNvPr>
          <p:cNvSpPr/>
          <p:nvPr/>
        </p:nvSpPr>
        <p:spPr>
          <a:xfrm>
            <a:off x="5784380" y="2260881"/>
            <a:ext cx="5738385" cy="769441"/>
          </a:xfrm>
          <a:prstGeom prst="rect">
            <a:avLst/>
          </a:prstGeom>
        </p:spPr>
        <p:txBody>
          <a:bodyPr wrap="square">
            <a:spAutoFit/>
          </a:bodyPr>
          <a:lstStyle/>
          <a:p>
            <a:r>
              <a:rPr lang="en-GB" sz="4400" dirty="0"/>
              <a:t>Our Reach in 2022 !</a:t>
            </a:r>
            <a:endParaRPr lang="ru-RU" sz="4400" dirty="0"/>
          </a:p>
        </p:txBody>
      </p:sp>
      <p:sp>
        <p:nvSpPr>
          <p:cNvPr id="10" name="Rectangle 7">
            <a:extLst>
              <a:ext uri="{FF2B5EF4-FFF2-40B4-BE49-F238E27FC236}">
                <a16:creationId xmlns:a16="http://schemas.microsoft.com/office/drawing/2014/main" id="{BE3A2ADE-A7FF-6739-ABB7-594F619A6772}"/>
              </a:ext>
            </a:extLst>
          </p:cNvPr>
          <p:cNvSpPr>
            <a:spLocks noChangeArrowheads="1"/>
          </p:cNvSpPr>
          <p:nvPr/>
        </p:nvSpPr>
        <p:spPr bwMode="auto">
          <a:xfrm>
            <a:off x="1189675" y="975820"/>
            <a:ext cx="660437"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4400" b="1" i="0" u="none" strike="noStrike" cap="none" normalizeH="0" baseline="0" dirty="0">
                <a:ln>
                  <a:noFill/>
                </a:ln>
                <a:effectLst/>
                <a:latin typeface="+mj-lt"/>
              </a:rPr>
              <a:t>01</a:t>
            </a:r>
            <a:endParaRPr kumimoji="0" lang="ru-RU" altLang="ru-RU" sz="4400" b="0" i="0" u="none" strike="noStrike" cap="none" normalizeH="0" baseline="0" dirty="0">
              <a:ln>
                <a:noFill/>
              </a:ln>
              <a:effectLst/>
              <a:latin typeface="+mj-lt"/>
            </a:endParaRPr>
          </a:p>
        </p:txBody>
      </p:sp>
    </p:spTree>
    <p:extLst>
      <p:ext uri="{BB962C8B-B14F-4D97-AF65-F5344CB8AC3E}">
        <p14:creationId xmlns:p14="http://schemas.microsoft.com/office/powerpoint/2010/main" val="1751739722"/>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1250"/>
                                      </p:stCondLst>
                                      <p:childTnLst>
                                        <p:set>
                                          <p:cBhvr>
                                            <p:cTn id="6" dur="1" fill="hold">
                                              <p:stCondLst>
                                                <p:cond delay="0"/>
                                              </p:stCondLst>
                                            </p:cTn>
                                            <p:tgtEl>
                                              <p:spTgt spid="2"/>
                                            </p:tgtEl>
                                            <p:attrNameLst>
                                              <p:attrName>style.visibility</p:attrName>
                                            </p:attrNameLst>
                                          </p:cBhvr>
                                          <p:to>
                                            <p:strVal val="visible"/>
                                          </p:to>
                                        </p:set>
                                      </p:childTnLst>
                                    </p:cTn>
                                  </p:par>
                                  <p:par>
                                    <p:cTn id="7" presetID="2" presetClass="entr" presetSubtype="8" fill="hold" grpId="0" nodeType="withEffect" p14:presetBounceEnd="67000">
                                      <p:stCondLst>
                                        <p:cond delay="1250"/>
                                      </p:stCondLst>
                                      <p:childTnLst>
                                        <p:set>
                                          <p:cBhvr>
                                            <p:cTn id="8" dur="1" fill="hold">
                                              <p:stCondLst>
                                                <p:cond delay="0"/>
                                              </p:stCondLst>
                                            </p:cTn>
                                            <p:tgtEl>
                                              <p:spTgt spid="3"/>
                                            </p:tgtEl>
                                            <p:attrNameLst>
                                              <p:attrName>style.visibility</p:attrName>
                                            </p:attrNameLst>
                                          </p:cBhvr>
                                          <p:to>
                                            <p:strVal val="visible"/>
                                          </p:to>
                                        </p:set>
                                        <p:anim calcmode="lin" valueType="num" p14:bounceEnd="67000">
                                          <p:cBhvr additive="base">
                                            <p:cTn id="9" dur="1000" fill="hold"/>
                                            <p:tgtEl>
                                              <p:spTgt spid="3"/>
                                            </p:tgtEl>
                                            <p:attrNameLst>
                                              <p:attrName>ppt_x</p:attrName>
                                            </p:attrNameLst>
                                          </p:cBhvr>
                                          <p:tavLst>
                                            <p:tav tm="0">
                                              <p:val>
                                                <p:strVal val="0-#ppt_w/2"/>
                                              </p:val>
                                            </p:tav>
                                            <p:tav tm="100000">
                                              <p:val>
                                                <p:strVal val="#ppt_x"/>
                                              </p:val>
                                            </p:tav>
                                          </p:tavLst>
                                        </p:anim>
                                        <p:anim calcmode="lin" valueType="num" p14:bounceEnd="67000">
                                          <p:cBhvr additive="base">
                                            <p:cTn id="10" dur="1000" fill="hold"/>
                                            <p:tgtEl>
                                              <p:spTgt spid="3"/>
                                            </p:tgtEl>
                                            <p:attrNameLst>
                                              <p:attrName>ppt_y</p:attrName>
                                            </p:attrNameLst>
                                          </p:cBhvr>
                                          <p:tavLst>
                                            <p:tav tm="0">
                                              <p:val>
                                                <p:strVal val="#ppt_y"/>
                                              </p:val>
                                            </p:tav>
                                            <p:tav tm="100000">
                                              <p:val>
                                                <p:strVal val="#ppt_y"/>
                                              </p:val>
                                            </p:tav>
                                          </p:tavLst>
                                        </p:anim>
                                      </p:childTnLst>
                                    </p:cTn>
                                  </p:par>
                                  <p:par>
                                    <p:cTn id="11" presetID="2" presetClass="entr" presetSubtype="8" fill="hold" grpId="0" nodeType="withEffect" p14:presetBounceEnd="67000">
                                      <p:stCondLst>
                                        <p:cond delay="1250"/>
                                      </p:stCondLst>
                                      <p:childTnLst>
                                        <p:set>
                                          <p:cBhvr>
                                            <p:cTn id="12" dur="1" fill="hold">
                                              <p:stCondLst>
                                                <p:cond delay="0"/>
                                              </p:stCondLst>
                                            </p:cTn>
                                            <p:tgtEl>
                                              <p:spTgt spid="9"/>
                                            </p:tgtEl>
                                            <p:attrNameLst>
                                              <p:attrName>style.visibility</p:attrName>
                                            </p:attrNameLst>
                                          </p:cBhvr>
                                          <p:to>
                                            <p:strVal val="visible"/>
                                          </p:to>
                                        </p:set>
                                        <p:anim calcmode="lin" valueType="num" p14:bounceEnd="67000">
                                          <p:cBhvr additive="base">
                                            <p:cTn id="13" dur="1000" fill="hold"/>
                                            <p:tgtEl>
                                              <p:spTgt spid="9"/>
                                            </p:tgtEl>
                                            <p:attrNameLst>
                                              <p:attrName>ppt_x</p:attrName>
                                            </p:attrNameLst>
                                          </p:cBhvr>
                                          <p:tavLst>
                                            <p:tav tm="0">
                                              <p:val>
                                                <p:strVal val="0-#ppt_w/2"/>
                                              </p:val>
                                            </p:tav>
                                            <p:tav tm="100000">
                                              <p:val>
                                                <p:strVal val="#ppt_x"/>
                                              </p:val>
                                            </p:tav>
                                          </p:tavLst>
                                        </p:anim>
                                        <p:anim calcmode="lin" valueType="num" p14:bounceEnd="67000">
                                          <p:cBhvr additive="base">
                                            <p:cTn id="14" dur="10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1250"/>
                                      </p:stCondLst>
                                      <p:childTnLst>
                                        <p:set>
                                          <p:cBhvr>
                                            <p:cTn id="6" dur="1" fill="hold">
                                              <p:stCondLst>
                                                <p:cond delay="0"/>
                                              </p:stCondLst>
                                            </p:cTn>
                                            <p:tgtEl>
                                              <p:spTgt spid="2"/>
                                            </p:tgtEl>
                                            <p:attrNameLst>
                                              <p:attrName>style.visibility</p:attrName>
                                            </p:attrNameLst>
                                          </p:cBhvr>
                                          <p:to>
                                            <p:strVal val="visible"/>
                                          </p:to>
                                        </p:set>
                                      </p:childTnLst>
                                    </p:cTn>
                                  </p:par>
                                  <p:par>
                                    <p:cTn id="7" presetID="2" presetClass="entr" presetSubtype="8" fill="hold" grpId="0" nodeType="withEffect">
                                      <p:stCondLst>
                                        <p:cond delay="1250"/>
                                      </p:stCondLst>
                                      <p:childTnLst>
                                        <p:set>
                                          <p:cBhvr>
                                            <p:cTn id="8" dur="1" fill="hold">
                                              <p:stCondLst>
                                                <p:cond delay="0"/>
                                              </p:stCondLst>
                                            </p:cTn>
                                            <p:tgtEl>
                                              <p:spTgt spid="3"/>
                                            </p:tgtEl>
                                            <p:attrNameLst>
                                              <p:attrName>style.visibility</p:attrName>
                                            </p:attrNameLst>
                                          </p:cBhvr>
                                          <p:to>
                                            <p:strVal val="visible"/>
                                          </p:to>
                                        </p:set>
                                        <p:anim calcmode="lin" valueType="num">
                                          <p:cBhvr additive="base">
                                            <p:cTn id="9" dur="1000" fill="hold"/>
                                            <p:tgtEl>
                                              <p:spTgt spid="3"/>
                                            </p:tgtEl>
                                            <p:attrNameLst>
                                              <p:attrName>ppt_x</p:attrName>
                                            </p:attrNameLst>
                                          </p:cBhvr>
                                          <p:tavLst>
                                            <p:tav tm="0">
                                              <p:val>
                                                <p:strVal val="0-#ppt_w/2"/>
                                              </p:val>
                                            </p:tav>
                                            <p:tav tm="100000">
                                              <p:val>
                                                <p:strVal val="#ppt_x"/>
                                              </p:val>
                                            </p:tav>
                                          </p:tavLst>
                                        </p:anim>
                                        <p:anim calcmode="lin" valueType="num">
                                          <p:cBhvr additive="base">
                                            <p:cTn id="10" dur="1000" fill="hold"/>
                                            <p:tgtEl>
                                              <p:spTgt spid="3"/>
                                            </p:tgtEl>
                                            <p:attrNameLst>
                                              <p:attrName>ppt_y</p:attrName>
                                            </p:attrNameLst>
                                          </p:cBhvr>
                                          <p:tavLst>
                                            <p:tav tm="0">
                                              <p:val>
                                                <p:strVal val="#ppt_y"/>
                                              </p:val>
                                            </p:tav>
                                            <p:tav tm="100000">
                                              <p:val>
                                                <p:strVal val="#ppt_y"/>
                                              </p:val>
                                            </p:tav>
                                          </p:tavLst>
                                        </p:anim>
                                      </p:childTnLst>
                                    </p:cTn>
                                  </p:par>
                                  <p:par>
                                    <p:cTn id="11" presetID="2" presetClass="entr" presetSubtype="8" fill="hold" grpId="0" nodeType="withEffect">
                                      <p:stCondLst>
                                        <p:cond delay="125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1000" fill="hold"/>
                                            <p:tgtEl>
                                              <p:spTgt spid="9"/>
                                            </p:tgtEl>
                                            <p:attrNameLst>
                                              <p:attrName>ppt_x</p:attrName>
                                            </p:attrNameLst>
                                          </p:cBhvr>
                                          <p:tavLst>
                                            <p:tav tm="0">
                                              <p:val>
                                                <p:strVal val="0-#ppt_w/2"/>
                                              </p:val>
                                            </p:tav>
                                            <p:tav tm="100000">
                                              <p:val>
                                                <p:strVal val="#ppt_x"/>
                                              </p:val>
                                            </p:tav>
                                          </p:tavLst>
                                        </p:anim>
                                        <p:anim calcmode="lin" valueType="num">
                                          <p:cBhvr additive="base">
                                            <p:cTn id="14" dur="10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Lst>
      </p:timing>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50">
            <a:extLst>
              <a:ext uri="{FF2B5EF4-FFF2-40B4-BE49-F238E27FC236}">
                <a16:creationId xmlns:a16="http://schemas.microsoft.com/office/drawing/2014/main" id="{B1E8E948-1085-42AA-9467-FC7C68819BC6}"/>
              </a:ext>
            </a:extLst>
          </p:cNvPr>
          <p:cNvSpPr>
            <a:spLocks noChangeArrowheads="1"/>
          </p:cNvSpPr>
          <p:nvPr/>
        </p:nvSpPr>
        <p:spPr bwMode="auto">
          <a:xfrm>
            <a:off x="5048263" y="982963"/>
            <a:ext cx="4340932"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ru-RU" sz="4400" b="1" i="0" u="none" strike="noStrike" cap="none" normalizeH="0" baseline="0" dirty="0">
                <a:ln>
                  <a:noFill/>
                </a:ln>
                <a:effectLst/>
                <a:latin typeface="+mj-lt"/>
              </a:rPr>
              <a:t>Getting Involved</a:t>
            </a:r>
            <a:endParaRPr kumimoji="0" lang="ru-RU" altLang="ru-RU" sz="4400" b="0" i="0" u="none" strike="noStrike" cap="none" normalizeH="0" baseline="0" dirty="0">
              <a:ln>
                <a:noFill/>
              </a:ln>
              <a:effectLst/>
              <a:latin typeface="+mj-lt"/>
            </a:endParaRPr>
          </a:p>
        </p:txBody>
      </p:sp>
      <p:sp>
        <p:nvSpPr>
          <p:cNvPr id="41" name="Freeform 51">
            <a:extLst>
              <a:ext uri="{FF2B5EF4-FFF2-40B4-BE49-F238E27FC236}">
                <a16:creationId xmlns:a16="http://schemas.microsoft.com/office/drawing/2014/main" id="{C9B50344-7EEC-48CC-BACA-982083A28D74}"/>
              </a:ext>
            </a:extLst>
          </p:cNvPr>
          <p:cNvSpPr>
            <a:spLocks/>
          </p:cNvSpPr>
          <p:nvPr/>
        </p:nvSpPr>
        <p:spPr bwMode="auto">
          <a:xfrm>
            <a:off x="7218729" y="1623897"/>
            <a:ext cx="2113723" cy="139148"/>
          </a:xfrm>
          <a:custGeom>
            <a:avLst/>
            <a:gdLst>
              <a:gd name="T0" fmla="*/ 0 w 871"/>
              <a:gd name="T1" fmla="*/ 25 h 25"/>
              <a:gd name="T2" fmla="*/ 871 w 871"/>
              <a:gd name="T3" fmla="*/ 3 h 25"/>
            </a:gdLst>
            <a:ahLst/>
            <a:cxnLst>
              <a:cxn ang="0">
                <a:pos x="T0" y="T1"/>
              </a:cxn>
              <a:cxn ang="0">
                <a:pos x="T2" y="T3"/>
              </a:cxn>
            </a:cxnLst>
            <a:rect l="0" t="0" r="r" b="b"/>
            <a:pathLst>
              <a:path w="871" h="25">
                <a:moveTo>
                  <a:pt x="0" y="25"/>
                </a:moveTo>
                <a:cubicBezTo>
                  <a:pt x="290" y="7"/>
                  <a:pt x="580" y="0"/>
                  <a:pt x="871" y="3"/>
                </a:cubicBezTo>
              </a:path>
            </a:pathLst>
          </a:custGeom>
          <a:noFill/>
          <a:ln w="14288"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2" name="Picture 1">
            <a:extLst>
              <a:ext uri="{FF2B5EF4-FFF2-40B4-BE49-F238E27FC236}">
                <a16:creationId xmlns:a16="http://schemas.microsoft.com/office/drawing/2014/main" id="{3E835452-7487-6825-C80A-9DE4DF396C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6589" y="235346"/>
            <a:ext cx="2275845" cy="2158056"/>
          </a:xfrm>
          <a:prstGeom prst="rect">
            <a:avLst/>
          </a:prstGeom>
        </p:spPr>
      </p:pic>
      <p:sp>
        <p:nvSpPr>
          <p:cNvPr id="3" name="Rectangle 2">
            <a:extLst>
              <a:ext uri="{FF2B5EF4-FFF2-40B4-BE49-F238E27FC236}">
                <a16:creationId xmlns:a16="http://schemas.microsoft.com/office/drawing/2014/main" id="{B5202D73-5F40-C1A9-222C-62F37300DA24}"/>
              </a:ext>
            </a:extLst>
          </p:cNvPr>
          <p:cNvSpPr/>
          <p:nvPr/>
        </p:nvSpPr>
        <p:spPr>
          <a:xfrm>
            <a:off x="7065067" y="2925230"/>
            <a:ext cx="3659899" cy="2862322"/>
          </a:xfrm>
          <a:prstGeom prst="rect">
            <a:avLst/>
          </a:prstGeom>
        </p:spPr>
        <p:txBody>
          <a:bodyPr wrap="square">
            <a:spAutoFit/>
          </a:bodyPr>
          <a:lstStyle/>
          <a:p>
            <a:r>
              <a:rPr lang="en-GB" dirty="0"/>
              <a:t>Whether you are a friend, sponsor, partner or a generous donor, we have an option for you to get involved. </a:t>
            </a:r>
          </a:p>
          <a:p>
            <a:endParaRPr lang="en-GB" dirty="0"/>
          </a:p>
          <a:p>
            <a:r>
              <a:rPr lang="en-GB" dirty="0"/>
              <a:t>With a diverse range of events planned for this year, there's never been a better time to join us in making South Asian Heritage Month.</a:t>
            </a:r>
          </a:p>
        </p:txBody>
      </p:sp>
      <p:grpSp>
        <p:nvGrpSpPr>
          <p:cNvPr id="8" name="Group 7">
            <a:extLst>
              <a:ext uri="{FF2B5EF4-FFF2-40B4-BE49-F238E27FC236}">
                <a16:creationId xmlns:a16="http://schemas.microsoft.com/office/drawing/2014/main" id="{2C05B422-F5CB-213E-AA9A-18EE9C9351E6}"/>
              </a:ext>
            </a:extLst>
          </p:cNvPr>
          <p:cNvGrpSpPr/>
          <p:nvPr/>
        </p:nvGrpSpPr>
        <p:grpSpPr>
          <a:xfrm>
            <a:off x="995978" y="800817"/>
            <a:ext cx="1052512" cy="1041400"/>
            <a:chOff x="995978" y="800817"/>
            <a:chExt cx="1052512" cy="1041400"/>
          </a:xfrm>
        </p:grpSpPr>
        <p:sp>
          <p:nvSpPr>
            <p:cNvPr id="6" name="Freeform 28">
              <a:extLst>
                <a:ext uri="{FF2B5EF4-FFF2-40B4-BE49-F238E27FC236}">
                  <a16:creationId xmlns:a16="http://schemas.microsoft.com/office/drawing/2014/main" id="{96814888-3976-E1D3-6588-C09209FC4B13}"/>
                </a:ext>
              </a:extLst>
            </p:cNvPr>
            <p:cNvSpPr>
              <a:spLocks/>
            </p:cNvSpPr>
            <p:nvPr/>
          </p:nvSpPr>
          <p:spPr bwMode="auto">
            <a:xfrm>
              <a:off x="995978" y="800817"/>
              <a:ext cx="1052512" cy="1041400"/>
            </a:xfrm>
            <a:custGeom>
              <a:avLst/>
              <a:gdLst>
                <a:gd name="T0" fmla="*/ 46 w 276"/>
                <a:gd name="T1" fmla="*/ 232 h 273"/>
                <a:gd name="T2" fmla="*/ 132 w 276"/>
                <a:gd name="T3" fmla="*/ 270 h 273"/>
                <a:gd name="T4" fmla="*/ 206 w 276"/>
                <a:gd name="T5" fmla="*/ 257 h 273"/>
                <a:gd name="T6" fmla="*/ 273 w 276"/>
                <a:gd name="T7" fmla="*/ 137 h 273"/>
                <a:gd name="T8" fmla="*/ 212 w 276"/>
                <a:gd name="T9" fmla="*/ 28 h 273"/>
                <a:gd name="T10" fmla="*/ 87 w 276"/>
                <a:gd name="T11" fmla="*/ 17 h 273"/>
                <a:gd name="T12" fmla="*/ 8 w 276"/>
                <a:gd name="T13" fmla="*/ 114 h 273"/>
                <a:gd name="T14" fmla="*/ 46 w 276"/>
                <a:gd name="T15" fmla="*/ 232 h 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6" h="273">
                  <a:moveTo>
                    <a:pt x="46" y="232"/>
                  </a:moveTo>
                  <a:cubicBezTo>
                    <a:pt x="69" y="255"/>
                    <a:pt x="100" y="268"/>
                    <a:pt x="132" y="270"/>
                  </a:cubicBezTo>
                  <a:cubicBezTo>
                    <a:pt x="157" y="273"/>
                    <a:pt x="183" y="268"/>
                    <a:pt x="206" y="257"/>
                  </a:cubicBezTo>
                  <a:cubicBezTo>
                    <a:pt x="249" y="235"/>
                    <a:pt x="276" y="185"/>
                    <a:pt x="273" y="137"/>
                  </a:cubicBezTo>
                  <a:cubicBezTo>
                    <a:pt x="272" y="93"/>
                    <a:pt x="248" y="52"/>
                    <a:pt x="212" y="28"/>
                  </a:cubicBezTo>
                  <a:cubicBezTo>
                    <a:pt x="175" y="5"/>
                    <a:pt x="127" y="0"/>
                    <a:pt x="87" y="17"/>
                  </a:cubicBezTo>
                  <a:cubicBezTo>
                    <a:pt x="47" y="34"/>
                    <a:pt x="17" y="71"/>
                    <a:pt x="8" y="114"/>
                  </a:cubicBezTo>
                  <a:cubicBezTo>
                    <a:pt x="0" y="156"/>
                    <a:pt x="15" y="202"/>
                    <a:pt x="46" y="232"/>
                  </a:cubicBezTo>
                  <a:close/>
                </a:path>
              </a:pathLst>
            </a:custGeom>
            <a:noFill/>
            <a:ln w="30163" cap="flat">
              <a:solidFill>
                <a:schemeClr val="tx1">
                  <a:lumMod val="7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Rectangle 7">
              <a:extLst>
                <a:ext uri="{FF2B5EF4-FFF2-40B4-BE49-F238E27FC236}">
                  <a16:creationId xmlns:a16="http://schemas.microsoft.com/office/drawing/2014/main" id="{82D5CE19-423D-692B-B9B7-18E869C42747}"/>
                </a:ext>
              </a:extLst>
            </p:cNvPr>
            <p:cNvSpPr>
              <a:spLocks noChangeArrowheads="1"/>
            </p:cNvSpPr>
            <p:nvPr/>
          </p:nvSpPr>
          <p:spPr bwMode="auto">
            <a:xfrm>
              <a:off x="1192015" y="975820"/>
              <a:ext cx="660437"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4400" b="1" i="0" u="none" strike="noStrike" cap="none" normalizeH="0" baseline="0" dirty="0">
                  <a:ln>
                    <a:noFill/>
                  </a:ln>
                  <a:effectLst/>
                  <a:latin typeface="+mj-lt"/>
                </a:rPr>
                <a:t>0</a:t>
              </a:r>
              <a:r>
                <a:rPr kumimoji="0" lang="en-GB" altLang="ru-RU" sz="4400" b="1" i="0" u="none" strike="noStrike" cap="none" normalizeH="0" baseline="0" dirty="0">
                  <a:ln>
                    <a:noFill/>
                  </a:ln>
                  <a:effectLst/>
                  <a:latin typeface="+mj-lt"/>
                </a:rPr>
                <a:t>2</a:t>
              </a:r>
              <a:endParaRPr kumimoji="0" lang="ru-RU" altLang="ru-RU" sz="1000" b="0" i="0" u="none" strike="noStrike" cap="none" normalizeH="0" baseline="0" dirty="0">
                <a:ln>
                  <a:noFill/>
                </a:ln>
                <a:effectLst/>
                <a:latin typeface="+mj-lt"/>
              </a:endParaRPr>
            </a:p>
          </p:txBody>
        </p:sp>
      </p:grpSp>
      <p:grpSp>
        <p:nvGrpSpPr>
          <p:cNvPr id="5" name="Group 4">
            <a:extLst>
              <a:ext uri="{FF2B5EF4-FFF2-40B4-BE49-F238E27FC236}">
                <a16:creationId xmlns:a16="http://schemas.microsoft.com/office/drawing/2014/main" id="{2D37026A-9FE8-D534-D0CB-3C1FE13A91FC}"/>
              </a:ext>
            </a:extLst>
          </p:cNvPr>
          <p:cNvGrpSpPr/>
          <p:nvPr/>
        </p:nvGrpSpPr>
        <p:grpSpPr>
          <a:xfrm>
            <a:off x="1838098" y="3499677"/>
            <a:ext cx="1011377" cy="992517"/>
            <a:chOff x="3222625" y="3240088"/>
            <a:chExt cx="2622550" cy="906463"/>
          </a:xfrm>
        </p:grpSpPr>
        <p:grpSp>
          <p:nvGrpSpPr>
            <p:cNvPr id="9" name="Group 8">
              <a:extLst>
                <a:ext uri="{FF2B5EF4-FFF2-40B4-BE49-F238E27FC236}">
                  <a16:creationId xmlns:a16="http://schemas.microsoft.com/office/drawing/2014/main" id="{7EE9F479-8611-607B-8E67-AFD1205F1A12}"/>
                </a:ext>
              </a:extLst>
            </p:cNvPr>
            <p:cNvGrpSpPr/>
            <p:nvPr/>
          </p:nvGrpSpPr>
          <p:grpSpPr>
            <a:xfrm>
              <a:off x="3222625" y="3240088"/>
              <a:ext cx="2622550" cy="860425"/>
              <a:chOff x="3222625" y="3240088"/>
              <a:chExt cx="2622550" cy="860425"/>
            </a:xfrm>
          </p:grpSpPr>
          <p:sp>
            <p:nvSpPr>
              <p:cNvPr id="11" name="Freeform 6">
                <a:extLst>
                  <a:ext uri="{FF2B5EF4-FFF2-40B4-BE49-F238E27FC236}">
                    <a16:creationId xmlns:a16="http://schemas.microsoft.com/office/drawing/2014/main" id="{1CD9FD6A-BEDC-6AA9-1B76-66D8559FAD61}"/>
                  </a:ext>
                </a:extLst>
              </p:cNvPr>
              <p:cNvSpPr>
                <a:spLocks/>
              </p:cNvSpPr>
              <p:nvPr/>
            </p:nvSpPr>
            <p:spPr bwMode="auto">
              <a:xfrm>
                <a:off x="3222625" y="3240088"/>
                <a:ext cx="2622550" cy="860425"/>
              </a:xfrm>
              <a:custGeom>
                <a:avLst/>
                <a:gdLst>
                  <a:gd name="T0" fmla="*/ 689 w 689"/>
                  <a:gd name="T1" fmla="*/ 0 h 226"/>
                  <a:gd name="T2" fmla="*/ 0 w 689"/>
                  <a:gd name="T3" fmla="*/ 226 h 226"/>
                </a:gdLst>
                <a:ahLst/>
                <a:cxnLst>
                  <a:cxn ang="0">
                    <a:pos x="T0" y="T1"/>
                  </a:cxn>
                  <a:cxn ang="0">
                    <a:pos x="T2" y="T3"/>
                  </a:cxn>
                </a:cxnLst>
                <a:rect l="0" t="0" r="r" b="b"/>
                <a:pathLst>
                  <a:path w="689" h="226">
                    <a:moveTo>
                      <a:pt x="689" y="0"/>
                    </a:moveTo>
                    <a:cubicBezTo>
                      <a:pt x="481" y="128"/>
                      <a:pt x="243" y="207"/>
                      <a:pt x="0" y="226"/>
                    </a:cubicBezTo>
                  </a:path>
                </a:pathLst>
              </a:custGeom>
              <a:noFill/>
              <a:ln w="30163" cap="rnd">
                <a:solidFill>
                  <a:schemeClr val="tx1">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2" name="Freeform 7">
                <a:extLst>
                  <a:ext uri="{FF2B5EF4-FFF2-40B4-BE49-F238E27FC236}">
                    <a16:creationId xmlns:a16="http://schemas.microsoft.com/office/drawing/2014/main" id="{A5AF7BE8-D77B-D052-2AEC-BC5AD67264FA}"/>
                  </a:ext>
                </a:extLst>
              </p:cNvPr>
              <p:cNvSpPr>
                <a:spLocks/>
              </p:cNvSpPr>
              <p:nvPr/>
            </p:nvSpPr>
            <p:spPr bwMode="auto">
              <a:xfrm>
                <a:off x="3222625" y="4013200"/>
                <a:ext cx="209550" cy="84138"/>
              </a:xfrm>
              <a:custGeom>
                <a:avLst/>
                <a:gdLst>
                  <a:gd name="T0" fmla="*/ 0 w 55"/>
                  <a:gd name="T1" fmla="*/ 22 h 22"/>
                  <a:gd name="T2" fmla="*/ 55 w 55"/>
                  <a:gd name="T3" fmla="*/ 0 h 22"/>
                </a:gdLst>
                <a:ahLst/>
                <a:cxnLst>
                  <a:cxn ang="0">
                    <a:pos x="T0" y="T1"/>
                  </a:cxn>
                  <a:cxn ang="0">
                    <a:pos x="T2" y="T3"/>
                  </a:cxn>
                </a:cxnLst>
                <a:rect l="0" t="0" r="r" b="b"/>
                <a:pathLst>
                  <a:path w="55" h="22">
                    <a:moveTo>
                      <a:pt x="0" y="22"/>
                    </a:moveTo>
                    <a:cubicBezTo>
                      <a:pt x="19" y="16"/>
                      <a:pt x="37" y="8"/>
                      <a:pt x="55" y="0"/>
                    </a:cubicBezTo>
                  </a:path>
                </a:pathLst>
              </a:custGeom>
              <a:noFill/>
              <a:ln w="30163" cap="rnd">
                <a:solidFill>
                  <a:schemeClr val="tx1">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grpSp>
        <p:sp>
          <p:nvSpPr>
            <p:cNvPr id="10" name="Freeform 8">
              <a:extLst>
                <a:ext uri="{FF2B5EF4-FFF2-40B4-BE49-F238E27FC236}">
                  <a16:creationId xmlns:a16="http://schemas.microsoft.com/office/drawing/2014/main" id="{69DA032E-CBF6-2CCE-4FFE-E0BC9001D0D0}"/>
                </a:ext>
              </a:extLst>
            </p:cNvPr>
            <p:cNvSpPr>
              <a:spLocks/>
            </p:cNvSpPr>
            <p:nvPr/>
          </p:nvSpPr>
          <p:spPr bwMode="auto">
            <a:xfrm>
              <a:off x="3222625" y="4097338"/>
              <a:ext cx="217488" cy="49213"/>
            </a:xfrm>
            <a:custGeom>
              <a:avLst/>
              <a:gdLst>
                <a:gd name="T0" fmla="*/ 0 w 57"/>
                <a:gd name="T1" fmla="*/ 0 h 13"/>
                <a:gd name="T2" fmla="*/ 57 w 57"/>
                <a:gd name="T3" fmla="*/ 13 h 13"/>
              </a:gdLst>
              <a:ahLst/>
              <a:cxnLst>
                <a:cxn ang="0">
                  <a:pos x="T0" y="T1"/>
                </a:cxn>
                <a:cxn ang="0">
                  <a:pos x="T2" y="T3"/>
                </a:cxn>
              </a:cxnLst>
              <a:rect l="0" t="0" r="r" b="b"/>
              <a:pathLst>
                <a:path w="57" h="13">
                  <a:moveTo>
                    <a:pt x="0" y="0"/>
                  </a:moveTo>
                  <a:cubicBezTo>
                    <a:pt x="19" y="4"/>
                    <a:pt x="38" y="9"/>
                    <a:pt x="57" y="13"/>
                  </a:cubicBezTo>
                </a:path>
              </a:pathLst>
            </a:custGeom>
            <a:noFill/>
            <a:ln w="30163" cap="rnd">
              <a:solidFill>
                <a:schemeClr val="tx1">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17" name="Group 16">
            <a:extLst>
              <a:ext uri="{FF2B5EF4-FFF2-40B4-BE49-F238E27FC236}">
                <a16:creationId xmlns:a16="http://schemas.microsoft.com/office/drawing/2014/main" id="{D9AE3D28-C4D5-298A-0771-639F9678487A}"/>
              </a:ext>
            </a:extLst>
          </p:cNvPr>
          <p:cNvGrpSpPr/>
          <p:nvPr/>
        </p:nvGrpSpPr>
        <p:grpSpPr>
          <a:xfrm rot="468159">
            <a:off x="4210237" y="3629023"/>
            <a:ext cx="1028790" cy="877858"/>
            <a:chOff x="6346825" y="3248025"/>
            <a:chExt cx="2614613" cy="887413"/>
          </a:xfrm>
        </p:grpSpPr>
        <p:sp>
          <p:nvSpPr>
            <p:cNvPr id="18" name="Freeform 12">
              <a:extLst>
                <a:ext uri="{FF2B5EF4-FFF2-40B4-BE49-F238E27FC236}">
                  <a16:creationId xmlns:a16="http://schemas.microsoft.com/office/drawing/2014/main" id="{E4D2DA32-888F-7699-3A36-FB4ED6EDE496}"/>
                </a:ext>
              </a:extLst>
            </p:cNvPr>
            <p:cNvSpPr>
              <a:spLocks/>
            </p:cNvSpPr>
            <p:nvPr/>
          </p:nvSpPr>
          <p:spPr bwMode="auto">
            <a:xfrm>
              <a:off x="6346825" y="3248025"/>
              <a:ext cx="2614613" cy="844550"/>
            </a:xfrm>
            <a:custGeom>
              <a:avLst/>
              <a:gdLst>
                <a:gd name="T0" fmla="*/ 0 w 687"/>
                <a:gd name="T1" fmla="*/ 0 h 222"/>
                <a:gd name="T2" fmla="*/ 687 w 687"/>
                <a:gd name="T3" fmla="*/ 222 h 222"/>
              </a:gdLst>
              <a:ahLst/>
              <a:cxnLst>
                <a:cxn ang="0">
                  <a:pos x="T0" y="T1"/>
                </a:cxn>
                <a:cxn ang="0">
                  <a:pos x="T2" y="T3"/>
                </a:cxn>
              </a:cxnLst>
              <a:rect l="0" t="0" r="r" b="b"/>
              <a:pathLst>
                <a:path w="687" h="222">
                  <a:moveTo>
                    <a:pt x="0" y="0"/>
                  </a:moveTo>
                  <a:cubicBezTo>
                    <a:pt x="206" y="129"/>
                    <a:pt x="444" y="206"/>
                    <a:pt x="687" y="222"/>
                  </a:cubicBezTo>
                </a:path>
              </a:pathLst>
            </a:custGeom>
            <a:noFill/>
            <a:ln w="30163" cap="rnd">
              <a:solidFill>
                <a:schemeClr val="tx1">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9" name="Freeform 13">
              <a:extLst>
                <a:ext uri="{FF2B5EF4-FFF2-40B4-BE49-F238E27FC236}">
                  <a16:creationId xmlns:a16="http://schemas.microsoft.com/office/drawing/2014/main" id="{F096CB69-2C3B-FEF4-29E6-103B37EE9D54}"/>
                </a:ext>
              </a:extLst>
            </p:cNvPr>
            <p:cNvSpPr>
              <a:spLocks/>
            </p:cNvSpPr>
            <p:nvPr/>
          </p:nvSpPr>
          <p:spPr bwMode="auto">
            <a:xfrm>
              <a:off x="8775700" y="4024313"/>
              <a:ext cx="185738" cy="68263"/>
            </a:xfrm>
            <a:custGeom>
              <a:avLst/>
              <a:gdLst>
                <a:gd name="T0" fmla="*/ 49 w 49"/>
                <a:gd name="T1" fmla="*/ 18 h 18"/>
                <a:gd name="T2" fmla="*/ 0 w 49"/>
                <a:gd name="T3" fmla="*/ 0 h 18"/>
              </a:gdLst>
              <a:ahLst/>
              <a:cxnLst>
                <a:cxn ang="0">
                  <a:pos x="T0" y="T1"/>
                </a:cxn>
                <a:cxn ang="0">
                  <a:pos x="T2" y="T3"/>
                </a:cxn>
              </a:cxnLst>
              <a:rect l="0" t="0" r="r" b="b"/>
              <a:pathLst>
                <a:path w="49" h="18">
                  <a:moveTo>
                    <a:pt x="49" y="18"/>
                  </a:moveTo>
                  <a:cubicBezTo>
                    <a:pt x="32" y="13"/>
                    <a:pt x="16" y="7"/>
                    <a:pt x="0" y="0"/>
                  </a:cubicBezTo>
                </a:path>
              </a:pathLst>
            </a:custGeom>
            <a:noFill/>
            <a:ln w="30163" cap="rnd">
              <a:solidFill>
                <a:schemeClr val="tx1">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0" name="Freeform 14">
              <a:extLst>
                <a:ext uri="{FF2B5EF4-FFF2-40B4-BE49-F238E27FC236}">
                  <a16:creationId xmlns:a16="http://schemas.microsoft.com/office/drawing/2014/main" id="{6AFBB4EE-A71B-5BCD-E39C-23F16330F770}"/>
                </a:ext>
              </a:extLst>
            </p:cNvPr>
            <p:cNvSpPr>
              <a:spLocks/>
            </p:cNvSpPr>
            <p:nvPr/>
          </p:nvSpPr>
          <p:spPr bwMode="auto">
            <a:xfrm>
              <a:off x="8767763" y="4097338"/>
              <a:ext cx="193675" cy="38100"/>
            </a:xfrm>
            <a:custGeom>
              <a:avLst/>
              <a:gdLst>
                <a:gd name="T0" fmla="*/ 51 w 51"/>
                <a:gd name="T1" fmla="*/ 0 h 10"/>
                <a:gd name="T2" fmla="*/ 0 w 51"/>
                <a:gd name="T3" fmla="*/ 10 h 10"/>
              </a:gdLst>
              <a:ahLst/>
              <a:cxnLst>
                <a:cxn ang="0">
                  <a:pos x="T0" y="T1"/>
                </a:cxn>
                <a:cxn ang="0">
                  <a:pos x="T2" y="T3"/>
                </a:cxn>
              </a:cxnLst>
              <a:rect l="0" t="0" r="r" b="b"/>
              <a:pathLst>
                <a:path w="51" h="10">
                  <a:moveTo>
                    <a:pt x="51" y="0"/>
                  </a:moveTo>
                  <a:cubicBezTo>
                    <a:pt x="33" y="1"/>
                    <a:pt x="16" y="4"/>
                    <a:pt x="0" y="10"/>
                  </a:cubicBezTo>
                </a:path>
              </a:pathLst>
            </a:custGeom>
            <a:noFill/>
            <a:ln w="30163" cap="rnd">
              <a:solidFill>
                <a:schemeClr val="tx1">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grpSp>
      <p:sp>
        <p:nvSpPr>
          <p:cNvPr id="21" name="Freeform 15">
            <a:extLst>
              <a:ext uri="{FF2B5EF4-FFF2-40B4-BE49-F238E27FC236}">
                <a16:creationId xmlns:a16="http://schemas.microsoft.com/office/drawing/2014/main" id="{D92534CC-6E96-F86B-9D17-4D9113402875}"/>
              </a:ext>
            </a:extLst>
          </p:cNvPr>
          <p:cNvSpPr>
            <a:spLocks/>
          </p:cNvSpPr>
          <p:nvPr/>
        </p:nvSpPr>
        <p:spPr bwMode="auto">
          <a:xfrm>
            <a:off x="5249908" y="4138235"/>
            <a:ext cx="1487219" cy="1500107"/>
          </a:xfrm>
          <a:custGeom>
            <a:avLst/>
            <a:gdLst>
              <a:gd name="T0" fmla="*/ 264 w 481"/>
              <a:gd name="T1" fmla="*/ 20 h 485"/>
              <a:gd name="T2" fmla="*/ 472 w 481"/>
              <a:gd name="T3" fmla="*/ 274 h 485"/>
              <a:gd name="T4" fmla="*/ 220 w 481"/>
              <a:gd name="T5" fmla="*/ 476 h 485"/>
              <a:gd name="T6" fmla="*/ 6 w 481"/>
              <a:gd name="T7" fmla="*/ 240 h 485"/>
              <a:gd name="T8" fmla="*/ 264 w 481"/>
              <a:gd name="T9" fmla="*/ 20 h 485"/>
            </a:gdLst>
            <a:ahLst/>
            <a:cxnLst>
              <a:cxn ang="0">
                <a:pos x="T0" y="T1"/>
              </a:cxn>
              <a:cxn ang="0">
                <a:pos x="T2" y="T3"/>
              </a:cxn>
              <a:cxn ang="0">
                <a:pos x="T4" y="T5"/>
              </a:cxn>
              <a:cxn ang="0">
                <a:pos x="T6" y="T7"/>
              </a:cxn>
              <a:cxn ang="0">
                <a:pos x="T8" y="T9"/>
              </a:cxn>
            </a:cxnLst>
            <a:rect l="0" t="0" r="r" b="b"/>
            <a:pathLst>
              <a:path w="481" h="485">
                <a:moveTo>
                  <a:pt x="264" y="20"/>
                </a:moveTo>
                <a:cubicBezTo>
                  <a:pt x="392" y="39"/>
                  <a:pt x="481" y="144"/>
                  <a:pt x="472" y="274"/>
                </a:cubicBezTo>
                <a:cubicBezTo>
                  <a:pt x="463" y="405"/>
                  <a:pt x="345" y="485"/>
                  <a:pt x="220" y="476"/>
                </a:cubicBezTo>
                <a:cubicBezTo>
                  <a:pt x="91" y="466"/>
                  <a:pt x="0" y="371"/>
                  <a:pt x="6" y="240"/>
                </a:cubicBezTo>
                <a:cubicBezTo>
                  <a:pt x="12" y="112"/>
                  <a:pt x="130" y="0"/>
                  <a:pt x="264" y="20"/>
                </a:cubicBezTo>
                <a:close/>
              </a:path>
            </a:pathLst>
          </a:custGeom>
          <a:noFill/>
          <a:ln w="30163" cap="rnd">
            <a:solidFill>
              <a:schemeClr val="tx1">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3" name="Freeform 17">
            <a:extLst>
              <a:ext uri="{FF2B5EF4-FFF2-40B4-BE49-F238E27FC236}">
                <a16:creationId xmlns:a16="http://schemas.microsoft.com/office/drawing/2014/main" id="{10281B70-B21C-EFE3-9A53-C320DAB4DF77}"/>
              </a:ext>
            </a:extLst>
          </p:cNvPr>
          <p:cNvSpPr>
            <a:spLocks/>
          </p:cNvSpPr>
          <p:nvPr/>
        </p:nvSpPr>
        <p:spPr bwMode="auto">
          <a:xfrm>
            <a:off x="476575" y="4434645"/>
            <a:ext cx="1622538" cy="1622538"/>
          </a:xfrm>
          <a:custGeom>
            <a:avLst/>
            <a:gdLst>
              <a:gd name="T0" fmla="*/ 435 w 525"/>
              <a:gd name="T1" fmla="*/ 97 h 525"/>
              <a:gd name="T2" fmla="*/ 94 w 525"/>
              <a:gd name="T3" fmla="*/ 106 h 525"/>
              <a:gd name="T4" fmla="*/ 120 w 525"/>
              <a:gd name="T5" fmla="*/ 439 h 525"/>
              <a:gd name="T6" fmla="*/ 448 w 525"/>
              <a:gd name="T7" fmla="*/ 412 h 525"/>
              <a:gd name="T8" fmla="*/ 435 w 525"/>
              <a:gd name="T9" fmla="*/ 97 h 525"/>
            </a:gdLst>
            <a:ahLst/>
            <a:cxnLst>
              <a:cxn ang="0">
                <a:pos x="T0" y="T1"/>
              </a:cxn>
              <a:cxn ang="0">
                <a:pos x="T2" y="T3"/>
              </a:cxn>
              <a:cxn ang="0">
                <a:pos x="T4" y="T5"/>
              </a:cxn>
              <a:cxn ang="0">
                <a:pos x="T6" y="T7"/>
              </a:cxn>
              <a:cxn ang="0">
                <a:pos x="T8" y="T9"/>
              </a:cxn>
            </a:cxnLst>
            <a:rect l="0" t="0" r="r" b="b"/>
            <a:pathLst>
              <a:path w="525" h="525">
                <a:moveTo>
                  <a:pt x="435" y="97"/>
                </a:moveTo>
                <a:cubicBezTo>
                  <a:pt x="342" y="0"/>
                  <a:pt x="187" y="17"/>
                  <a:pt x="94" y="106"/>
                </a:cubicBezTo>
                <a:cubicBezTo>
                  <a:pt x="0" y="196"/>
                  <a:pt x="32" y="356"/>
                  <a:pt x="120" y="439"/>
                </a:cubicBezTo>
                <a:cubicBezTo>
                  <a:pt x="211" y="525"/>
                  <a:pt x="370" y="506"/>
                  <a:pt x="448" y="412"/>
                </a:cubicBezTo>
                <a:cubicBezTo>
                  <a:pt x="525" y="319"/>
                  <a:pt x="519" y="182"/>
                  <a:pt x="435" y="97"/>
                </a:cubicBezTo>
                <a:close/>
              </a:path>
            </a:pathLst>
          </a:custGeom>
          <a:noFill/>
          <a:ln w="30163" cap="rnd">
            <a:solidFill>
              <a:schemeClr val="tx1">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4" name="Freeform 18">
            <a:extLst>
              <a:ext uri="{FF2B5EF4-FFF2-40B4-BE49-F238E27FC236}">
                <a16:creationId xmlns:a16="http://schemas.microsoft.com/office/drawing/2014/main" id="{279B1527-0723-5B2C-5793-D6A500B2CEAB}"/>
              </a:ext>
            </a:extLst>
          </p:cNvPr>
          <p:cNvSpPr>
            <a:spLocks/>
          </p:cNvSpPr>
          <p:nvPr/>
        </p:nvSpPr>
        <p:spPr bwMode="auto">
          <a:xfrm>
            <a:off x="2478632" y="2125573"/>
            <a:ext cx="2083909" cy="1312611"/>
          </a:xfrm>
          <a:custGeom>
            <a:avLst/>
            <a:gdLst>
              <a:gd name="T0" fmla="*/ 105 w 628"/>
              <a:gd name="T1" fmla="*/ 530 h 621"/>
              <a:gd name="T2" fmla="*/ 301 w 628"/>
              <a:gd name="T3" fmla="*/ 616 h 621"/>
              <a:gd name="T4" fmla="*/ 469 w 628"/>
              <a:gd name="T5" fmla="*/ 585 h 621"/>
              <a:gd name="T6" fmla="*/ 624 w 628"/>
              <a:gd name="T7" fmla="*/ 312 h 621"/>
              <a:gd name="T8" fmla="*/ 482 w 628"/>
              <a:gd name="T9" fmla="*/ 64 h 621"/>
              <a:gd name="T10" fmla="*/ 199 w 628"/>
              <a:gd name="T11" fmla="*/ 38 h 621"/>
              <a:gd name="T12" fmla="*/ 19 w 628"/>
              <a:gd name="T13" fmla="*/ 259 h 621"/>
              <a:gd name="T14" fmla="*/ 105 w 628"/>
              <a:gd name="T15" fmla="*/ 530 h 6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28" h="621">
                <a:moveTo>
                  <a:pt x="105" y="530"/>
                </a:moveTo>
                <a:cubicBezTo>
                  <a:pt x="157" y="580"/>
                  <a:pt x="228" y="610"/>
                  <a:pt x="301" y="616"/>
                </a:cubicBezTo>
                <a:cubicBezTo>
                  <a:pt x="359" y="621"/>
                  <a:pt x="418" y="612"/>
                  <a:pt x="469" y="585"/>
                </a:cubicBezTo>
                <a:cubicBezTo>
                  <a:pt x="568" y="535"/>
                  <a:pt x="628" y="422"/>
                  <a:pt x="624" y="312"/>
                </a:cubicBezTo>
                <a:cubicBezTo>
                  <a:pt x="620" y="213"/>
                  <a:pt x="565" y="118"/>
                  <a:pt x="482" y="64"/>
                </a:cubicBezTo>
                <a:cubicBezTo>
                  <a:pt x="400" y="11"/>
                  <a:pt x="290" y="0"/>
                  <a:pt x="199" y="38"/>
                </a:cubicBezTo>
                <a:cubicBezTo>
                  <a:pt x="108" y="77"/>
                  <a:pt x="38" y="162"/>
                  <a:pt x="19" y="259"/>
                </a:cubicBezTo>
                <a:cubicBezTo>
                  <a:pt x="0" y="356"/>
                  <a:pt x="33" y="461"/>
                  <a:pt x="105" y="530"/>
                </a:cubicBezTo>
                <a:close/>
              </a:path>
            </a:pathLst>
          </a:custGeom>
          <a:noFill/>
          <a:ln w="30163" cap="flat">
            <a:solidFill>
              <a:schemeClr val="tx1">
                <a:lumMod val="7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7" name="Rectangle 23">
            <a:extLst>
              <a:ext uri="{FF2B5EF4-FFF2-40B4-BE49-F238E27FC236}">
                <a16:creationId xmlns:a16="http://schemas.microsoft.com/office/drawing/2014/main" id="{C28042A8-ED88-4357-2BB0-F19BD2673D5B}"/>
              </a:ext>
            </a:extLst>
          </p:cNvPr>
          <p:cNvSpPr>
            <a:spLocks noChangeArrowheads="1"/>
          </p:cNvSpPr>
          <p:nvPr/>
        </p:nvSpPr>
        <p:spPr bwMode="auto">
          <a:xfrm>
            <a:off x="2714101" y="2355214"/>
            <a:ext cx="1590234"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GB" altLang="ru-RU" sz="2000" b="1" dirty="0">
                <a:latin typeface="+mj-lt"/>
              </a:rPr>
              <a:t>S</a:t>
            </a:r>
            <a:r>
              <a:rPr kumimoji="0" lang="en-GB" altLang="ru-RU" sz="2000" b="1" i="0" u="none" strike="noStrike" cap="none" normalizeH="0" baseline="0" dirty="0">
                <a:ln>
                  <a:noFill/>
                </a:ln>
                <a:effectLst/>
                <a:latin typeface="+mj-lt"/>
              </a:rPr>
              <a:t>outh Asian</a:t>
            </a:r>
          </a:p>
          <a:p>
            <a:pPr marL="0" marR="0" lvl="0" indent="0" algn="ctr" defTabSz="914400" rtl="0" eaLnBrk="0" fontAlgn="base" latinLnBrk="0" hangingPunct="0">
              <a:lnSpc>
                <a:spcPct val="100000"/>
              </a:lnSpc>
              <a:spcBef>
                <a:spcPct val="0"/>
              </a:spcBef>
              <a:spcAft>
                <a:spcPct val="0"/>
              </a:spcAft>
              <a:buClrTx/>
              <a:buSzTx/>
              <a:buFontTx/>
              <a:buNone/>
              <a:tabLst/>
            </a:pPr>
            <a:r>
              <a:rPr lang="en-GB" altLang="ru-RU" sz="2000" b="1" dirty="0">
                <a:latin typeface="+mj-lt"/>
              </a:rPr>
              <a:t>Heritage</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ru-RU" sz="2000" b="1" i="0" u="none" strike="noStrike" cap="none" normalizeH="0" baseline="0" dirty="0">
                <a:ln>
                  <a:noFill/>
                </a:ln>
                <a:effectLst/>
                <a:latin typeface="+mj-lt"/>
              </a:rPr>
              <a:t>Month</a:t>
            </a:r>
            <a:endParaRPr kumimoji="0" lang="ru-RU" altLang="ru-RU" sz="2000" b="0" i="0" u="none" strike="noStrike" cap="none" normalizeH="0" baseline="0" dirty="0">
              <a:ln>
                <a:noFill/>
              </a:ln>
              <a:effectLst/>
              <a:latin typeface="+mj-lt"/>
            </a:endParaRPr>
          </a:p>
        </p:txBody>
      </p:sp>
      <p:grpSp>
        <p:nvGrpSpPr>
          <p:cNvPr id="28" name="Group 27">
            <a:extLst>
              <a:ext uri="{FF2B5EF4-FFF2-40B4-BE49-F238E27FC236}">
                <a16:creationId xmlns:a16="http://schemas.microsoft.com/office/drawing/2014/main" id="{8F945A23-83C5-2027-0494-C646549481AF}"/>
              </a:ext>
            </a:extLst>
          </p:cNvPr>
          <p:cNvGrpSpPr/>
          <p:nvPr/>
        </p:nvGrpSpPr>
        <p:grpSpPr>
          <a:xfrm>
            <a:off x="819066" y="4856651"/>
            <a:ext cx="1011377" cy="781691"/>
            <a:chOff x="2274613" y="4645025"/>
            <a:chExt cx="1245827" cy="962895"/>
          </a:xfrm>
        </p:grpSpPr>
        <p:sp>
          <p:nvSpPr>
            <p:cNvPr id="29" name="Freeform 19">
              <a:extLst>
                <a:ext uri="{FF2B5EF4-FFF2-40B4-BE49-F238E27FC236}">
                  <a16:creationId xmlns:a16="http://schemas.microsoft.com/office/drawing/2014/main" id="{4C4F26F5-4D44-A10F-B322-00E23491A010}"/>
                </a:ext>
              </a:extLst>
            </p:cNvPr>
            <p:cNvSpPr>
              <a:spLocks noEditPoints="1"/>
            </p:cNvSpPr>
            <p:nvPr/>
          </p:nvSpPr>
          <p:spPr bwMode="auto">
            <a:xfrm>
              <a:off x="2511425" y="4645025"/>
              <a:ext cx="784225" cy="438150"/>
            </a:xfrm>
            <a:custGeom>
              <a:avLst/>
              <a:gdLst>
                <a:gd name="T0" fmla="*/ 157 w 206"/>
                <a:gd name="T1" fmla="*/ 46 h 115"/>
                <a:gd name="T2" fmla="*/ 159 w 206"/>
                <a:gd name="T3" fmla="*/ 72 h 115"/>
                <a:gd name="T4" fmla="*/ 145 w 206"/>
                <a:gd name="T5" fmla="*/ 80 h 115"/>
                <a:gd name="T6" fmla="*/ 117 w 206"/>
                <a:gd name="T7" fmla="*/ 58 h 115"/>
                <a:gd name="T8" fmla="*/ 79 w 206"/>
                <a:gd name="T9" fmla="*/ 60 h 115"/>
                <a:gd name="T10" fmla="*/ 78 w 206"/>
                <a:gd name="T11" fmla="*/ 40 h 115"/>
                <a:gd name="T12" fmla="*/ 144 w 206"/>
                <a:gd name="T13" fmla="*/ 26 h 115"/>
                <a:gd name="T14" fmla="*/ 51 w 206"/>
                <a:gd name="T15" fmla="*/ 94 h 115"/>
                <a:gd name="T16" fmla="*/ 66 w 206"/>
                <a:gd name="T17" fmla="*/ 78 h 115"/>
                <a:gd name="T18" fmla="*/ 49 w 206"/>
                <a:gd name="T19" fmla="*/ 83 h 115"/>
                <a:gd name="T20" fmla="*/ 59 w 206"/>
                <a:gd name="T21" fmla="*/ 90 h 115"/>
                <a:gd name="T22" fmla="*/ 62 w 206"/>
                <a:gd name="T23" fmla="*/ 104 h 115"/>
                <a:gd name="T24" fmla="*/ 81 w 206"/>
                <a:gd name="T25" fmla="*/ 82 h 115"/>
                <a:gd name="T26" fmla="*/ 68 w 206"/>
                <a:gd name="T27" fmla="*/ 81 h 115"/>
                <a:gd name="T28" fmla="*/ 89 w 206"/>
                <a:gd name="T29" fmla="*/ 84 h 115"/>
                <a:gd name="T30" fmla="*/ 69 w 206"/>
                <a:gd name="T31" fmla="*/ 108 h 115"/>
                <a:gd name="T32" fmla="*/ 89 w 206"/>
                <a:gd name="T33" fmla="*/ 84 h 115"/>
                <a:gd name="T34" fmla="*/ 78 w 206"/>
                <a:gd name="T35" fmla="*/ 111 h 115"/>
                <a:gd name="T36" fmla="*/ 96 w 206"/>
                <a:gd name="T37" fmla="*/ 104 h 115"/>
                <a:gd name="T38" fmla="*/ 80 w 206"/>
                <a:gd name="T39" fmla="*/ 104 h 115"/>
                <a:gd name="T40" fmla="*/ 79 w 206"/>
                <a:gd name="T41" fmla="*/ 31 h 115"/>
                <a:gd name="T42" fmla="*/ 64 w 206"/>
                <a:gd name="T43" fmla="*/ 32 h 115"/>
                <a:gd name="T44" fmla="*/ 47 w 206"/>
                <a:gd name="T45" fmla="*/ 55 h 115"/>
                <a:gd name="T46" fmla="*/ 49 w 206"/>
                <a:gd name="T47" fmla="*/ 83 h 115"/>
                <a:gd name="T48" fmla="*/ 106 w 206"/>
                <a:gd name="T49" fmla="*/ 113 h 115"/>
                <a:gd name="T50" fmla="*/ 106 w 206"/>
                <a:gd name="T51" fmla="*/ 105 h 115"/>
                <a:gd name="T52" fmla="*/ 125 w 206"/>
                <a:gd name="T53" fmla="*/ 103 h 115"/>
                <a:gd name="T54" fmla="*/ 135 w 206"/>
                <a:gd name="T55" fmla="*/ 103 h 115"/>
                <a:gd name="T56" fmla="*/ 146 w 206"/>
                <a:gd name="T57" fmla="*/ 95 h 115"/>
                <a:gd name="T58" fmla="*/ 0 w 206"/>
                <a:gd name="T59" fmla="*/ 52 h 115"/>
                <a:gd name="T60" fmla="*/ 25 w 206"/>
                <a:gd name="T61" fmla="*/ 71 h 115"/>
                <a:gd name="T62" fmla="*/ 33 w 206"/>
                <a:gd name="T63" fmla="*/ 72 h 115"/>
                <a:gd name="T64" fmla="*/ 69 w 206"/>
                <a:gd name="T65" fmla="*/ 22 h 115"/>
                <a:gd name="T66" fmla="*/ 52 w 206"/>
                <a:gd name="T67" fmla="*/ 7 h 115"/>
                <a:gd name="T68" fmla="*/ 175 w 206"/>
                <a:gd name="T69" fmla="*/ 1 h 115"/>
                <a:gd name="T70" fmla="*/ 144 w 206"/>
                <a:gd name="T71" fmla="*/ 27 h 115"/>
                <a:gd name="T72" fmla="*/ 170 w 206"/>
                <a:gd name="T73" fmla="*/ 70 h 115"/>
                <a:gd name="T74" fmla="*/ 175 w 206"/>
                <a:gd name="T75" fmla="*/ 70 h 115"/>
                <a:gd name="T76" fmla="*/ 206 w 206"/>
                <a:gd name="T77" fmla="*/ 55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06" h="115">
                  <a:moveTo>
                    <a:pt x="145" y="26"/>
                  </a:moveTo>
                  <a:cubicBezTo>
                    <a:pt x="149" y="33"/>
                    <a:pt x="153" y="40"/>
                    <a:pt x="157" y="46"/>
                  </a:cubicBezTo>
                  <a:cubicBezTo>
                    <a:pt x="161" y="53"/>
                    <a:pt x="165" y="60"/>
                    <a:pt x="168" y="67"/>
                  </a:cubicBezTo>
                  <a:cubicBezTo>
                    <a:pt x="165" y="68"/>
                    <a:pt x="162" y="70"/>
                    <a:pt x="159" y="72"/>
                  </a:cubicBezTo>
                  <a:cubicBezTo>
                    <a:pt x="157" y="75"/>
                    <a:pt x="155" y="78"/>
                    <a:pt x="153" y="81"/>
                  </a:cubicBezTo>
                  <a:cubicBezTo>
                    <a:pt x="151" y="84"/>
                    <a:pt x="148" y="82"/>
                    <a:pt x="145" y="80"/>
                  </a:cubicBezTo>
                  <a:cubicBezTo>
                    <a:pt x="142" y="77"/>
                    <a:pt x="138" y="74"/>
                    <a:pt x="135" y="72"/>
                  </a:cubicBezTo>
                  <a:cubicBezTo>
                    <a:pt x="129" y="67"/>
                    <a:pt x="123" y="62"/>
                    <a:pt x="117" y="58"/>
                  </a:cubicBezTo>
                  <a:cubicBezTo>
                    <a:pt x="112" y="54"/>
                    <a:pt x="105" y="50"/>
                    <a:pt x="98" y="51"/>
                  </a:cubicBezTo>
                  <a:cubicBezTo>
                    <a:pt x="91" y="52"/>
                    <a:pt x="86" y="58"/>
                    <a:pt x="79" y="60"/>
                  </a:cubicBezTo>
                  <a:cubicBezTo>
                    <a:pt x="74" y="61"/>
                    <a:pt x="66" y="59"/>
                    <a:pt x="65" y="53"/>
                  </a:cubicBezTo>
                  <a:cubicBezTo>
                    <a:pt x="64" y="46"/>
                    <a:pt x="73" y="43"/>
                    <a:pt x="78" y="40"/>
                  </a:cubicBezTo>
                  <a:cubicBezTo>
                    <a:pt x="84" y="36"/>
                    <a:pt x="92" y="34"/>
                    <a:pt x="99" y="31"/>
                  </a:cubicBezTo>
                  <a:cubicBezTo>
                    <a:pt x="114" y="27"/>
                    <a:pt x="129" y="21"/>
                    <a:pt x="144" y="26"/>
                  </a:cubicBezTo>
                  <a:cubicBezTo>
                    <a:pt x="144" y="26"/>
                    <a:pt x="144" y="26"/>
                    <a:pt x="145" y="26"/>
                  </a:cubicBezTo>
                  <a:close/>
                  <a:moveTo>
                    <a:pt x="51" y="94"/>
                  </a:moveTo>
                  <a:cubicBezTo>
                    <a:pt x="57" y="95"/>
                    <a:pt x="61" y="89"/>
                    <a:pt x="64" y="85"/>
                  </a:cubicBezTo>
                  <a:cubicBezTo>
                    <a:pt x="66" y="83"/>
                    <a:pt x="67" y="80"/>
                    <a:pt x="66" y="78"/>
                  </a:cubicBezTo>
                  <a:cubicBezTo>
                    <a:pt x="65" y="75"/>
                    <a:pt x="63" y="74"/>
                    <a:pt x="61" y="74"/>
                  </a:cubicBezTo>
                  <a:cubicBezTo>
                    <a:pt x="57" y="75"/>
                    <a:pt x="51" y="80"/>
                    <a:pt x="49" y="83"/>
                  </a:cubicBezTo>
                  <a:cubicBezTo>
                    <a:pt x="46" y="87"/>
                    <a:pt x="46" y="93"/>
                    <a:pt x="51" y="94"/>
                  </a:cubicBezTo>
                  <a:close/>
                  <a:moveTo>
                    <a:pt x="59" y="90"/>
                  </a:moveTo>
                  <a:cubicBezTo>
                    <a:pt x="57" y="93"/>
                    <a:pt x="54" y="96"/>
                    <a:pt x="55" y="99"/>
                  </a:cubicBezTo>
                  <a:cubicBezTo>
                    <a:pt x="56" y="102"/>
                    <a:pt x="59" y="105"/>
                    <a:pt x="62" y="104"/>
                  </a:cubicBezTo>
                  <a:cubicBezTo>
                    <a:pt x="68" y="103"/>
                    <a:pt x="73" y="95"/>
                    <a:pt x="77" y="91"/>
                  </a:cubicBezTo>
                  <a:cubicBezTo>
                    <a:pt x="79" y="88"/>
                    <a:pt x="81" y="86"/>
                    <a:pt x="81" y="82"/>
                  </a:cubicBezTo>
                  <a:cubicBezTo>
                    <a:pt x="81" y="79"/>
                    <a:pt x="79" y="77"/>
                    <a:pt x="75" y="77"/>
                  </a:cubicBezTo>
                  <a:cubicBezTo>
                    <a:pt x="72" y="77"/>
                    <a:pt x="70" y="79"/>
                    <a:pt x="68" y="81"/>
                  </a:cubicBezTo>
                  <a:cubicBezTo>
                    <a:pt x="65" y="84"/>
                    <a:pt x="62" y="87"/>
                    <a:pt x="59" y="90"/>
                  </a:cubicBezTo>
                  <a:close/>
                  <a:moveTo>
                    <a:pt x="89" y="84"/>
                  </a:moveTo>
                  <a:cubicBezTo>
                    <a:pt x="83" y="80"/>
                    <a:pt x="77" y="89"/>
                    <a:pt x="74" y="92"/>
                  </a:cubicBezTo>
                  <a:cubicBezTo>
                    <a:pt x="71" y="96"/>
                    <a:pt x="62" y="104"/>
                    <a:pt x="69" y="108"/>
                  </a:cubicBezTo>
                  <a:cubicBezTo>
                    <a:pt x="75" y="112"/>
                    <a:pt x="81" y="103"/>
                    <a:pt x="85" y="100"/>
                  </a:cubicBezTo>
                  <a:cubicBezTo>
                    <a:pt x="88" y="96"/>
                    <a:pt x="95" y="89"/>
                    <a:pt x="89" y="84"/>
                  </a:cubicBezTo>
                  <a:close/>
                  <a:moveTo>
                    <a:pt x="80" y="104"/>
                  </a:moveTo>
                  <a:cubicBezTo>
                    <a:pt x="78" y="106"/>
                    <a:pt x="77" y="109"/>
                    <a:pt x="78" y="111"/>
                  </a:cubicBezTo>
                  <a:cubicBezTo>
                    <a:pt x="79" y="113"/>
                    <a:pt x="81" y="115"/>
                    <a:pt x="84" y="114"/>
                  </a:cubicBezTo>
                  <a:cubicBezTo>
                    <a:pt x="89" y="113"/>
                    <a:pt x="94" y="108"/>
                    <a:pt x="96" y="104"/>
                  </a:cubicBezTo>
                  <a:cubicBezTo>
                    <a:pt x="99" y="100"/>
                    <a:pt x="97" y="93"/>
                    <a:pt x="91" y="94"/>
                  </a:cubicBezTo>
                  <a:cubicBezTo>
                    <a:pt x="86" y="95"/>
                    <a:pt x="83" y="101"/>
                    <a:pt x="80" y="104"/>
                  </a:cubicBezTo>
                  <a:close/>
                  <a:moveTo>
                    <a:pt x="87" y="36"/>
                  </a:moveTo>
                  <a:cubicBezTo>
                    <a:pt x="85" y="34"/>
                    <a:pt x="82" y="33"/>
                    <a:pt x="79" y="31"/>
                  </a:cubicBezTo>
                  <a:cubicBezTo>
                    <a:pt x="76" y="30"/>
                    <a:pt x="72" y="27"/>
                    <a:pt x="69" y="28"/>
                  </a:cubicBezTo>
                  <a:cubicBezTo>
                    <a:pt x="67" y="28"/>
                    <a:pt x="66" y="30"/>
                    <a:pt x="64" y="32"/>
                  </a:cubicBezTo>
                  <a:cubicBezTo>
                    <a:pt x="62" y="35"/>
                    <a:pt x="61" y="37"/>
                    <a:pt x="59" y="40"/>
                  </a:cubicBezTo>
                  <a:cubicBezTo>
                    <a:pt x="55" y="45"/>
                    <a:pt x="51" y="50"/>
                    <a:pt x="47" y="55"/>
                  </a:cubicBezTo>
                  <a:cubicBezTo>
                    <a:pt x="43" y="61"/>
                    <a:pt x="38" y="67"/>
                    <a:pt x="34" y="72"/>
                  </a:cubicBezTo>
                  <a:cubicBezTo>
                    <a:pt x="39" y="76"/>
                    <a:pt x="44" y="80"/>
                    <a:pt x="49" y="83"/>
                  </a:cubicBezTo>
                  <a:moveTo>
                    <a:pt x="91" y="110"/>
                  </a:moveTo>
                  <a:cubicBezTo>
                    <a:pt x="96" y="113"/>
                    <a:pt x="101" y="114"/>
                    <a:pt x="106" y="113"/>
                  </a:cubicBezTo>
                  <a:cubicBezTo>
                    <a:pt x="108" y="112"/>
                    <a:pt x="111" y="112"/>
                    <a:pt x="110" y="109"/>
                  </a:cubicBezTo>
                  <a:cubicBezTo>
                    <a:pt x="110" y="107"/>
                    <a:pt x="107" y="107"/>
                    <a:pt x="106" y="105"/>
                  </a:cubicBezTo>
                  <a:cubicBezTo>
                    <a:pt x="110" y="109"/>
                    <a:pt x="116" y="115"/>
                    <a:pt x="123" y="111"/>
                  </a:cubicBezTo>
                  <a:cubicBezTo>
                    <a:pt x="125" y="109"/>
                    <a:pt x="126" y="106"/>
                    <a:pt x="125" y="103"/>
                  </a:cubicBezTo>
                  <a:cubicBezTo>
                    <a:pt x="124" y="100"/>
                    <a:pt x="121" y="98"/>
                    <a:pt x="118" y="96"/>
                  </a:cubicBezTo>
                  <a:cubicBezTo>
                    <a:pt x="122" y="101"/>
                    <a:pt x="129" y="107"/>
                    <a:pt x="135" y="103"/>
                  </a:cubicBezTo>
                  <a:cubicBezTo>
                    <a:pt x="142" y="98"/>
                    <a:pt x="136" y="91"/>
                    <a:pt x="131" y="88"/>
                  </a:cubicBezTo>
                  <a:cubicBezTo>
                    <a:pt x="135" y="92"/>
                    <a:pt x="139" y="97"/>
                    <a:pt x="146" y="95"/>
                  </a:cubicBezTo>
                  <a:cubicBezTo>
                    <a:pt x="152" y="94"/>
                    <a:pt x="153" y="87"/>
                    <a:pt x="150" y="82"/>
                  </a:cubicBezTo>
                  <a:moveTo>
                    <a:pt x="0" y="52"/>
                  </a:moveTo>
                  <a:cubicBezTo>
                    <a:pt x="6" y="56"/>
                    <a:pt x="12" y="61"/>
                    <a:pt x="17" y="65"/>
                  </a:cubicBezTo>
                  <a:cubicBezTo>
                    <a:pt x="20" y="67"/>
                    <a:pt x="23" y="69"/>
                    <a:pt x="25" y="71"/>
                  </a:cubicBezTo>
                  <a:cubicBezTo>
                    <a:pt x="26" y="72"/>
                    <a:pt x="28" y="75"/>
                    <a:pt x="30" y="75"/>
                  </a:cubicBezTo>
                  <a:cubicBezTo>
                    <a:pt x="31" y="75"/>
                    <a:pt x="32" y="73"/>
                    <a:pt x="33" y="72"/>
                  </a:cubicBezTo>
                  <a:moveTo>
                    <a:pt x="67" y="29"/>
                  </a:moveTo>
                  <a:cubicBezTo>
                    <a:pt x="69" y="27"/>
                    <a:pt x="73" y="25"/>
                    <a:pt x="69" y="22"/>
                  </a:cubicBezTo>
                  <a:cubicBezTo>
                    <a:pt x="67" y="19"/>
                    <a:pt x="64" y="17"/>
                    <a:pt x="61" y="15"/>
                  </a:cubicBezTo>
                  <a:cubicBezTo>
                    <a:pt x="58" y="12"/>
                    <a:pt x="55" y="10"/>
                    <a:pt x="52" y="7"/>
                  </a:cubicBezTo>
                  <a:cubicBezTo>
                    <a:pt x="49" y="5"/>
                    <a:pt x="46" y="3"/>
                    <a:pt x="42" y="0"/>
                  </a:cubicBezTo>
                  <a:moveTo>
                    <a:pt x="175" y="1"/>
                  </a:moveTo>
                  <a:cubicBezTo>
                    <a:pt x="164" y="8"/>
                    <a:pt x="152" y="13"/>
                    <a:pt x="140" y="19"/>
                  </a:cubicBezTo>
                  <a:cubicBezTo>
                    <a:pt x="142" y="22"/>
                    <a:pt x="143" y="24"/>
                    <a:pt x="144" y="27"/>
                  </a:cubicBezTo>
                  <a:moveTo>
                    <a:pt x="168" y="65"/>
                  </a:moveTo>
                  <a:cubicBezTo>
                    <a:pt x="169" y="67"/>
                    <a:pt x="169" y="68"/>
                    <a:pt x="170" y="70"/>
                  </a:cubicBezTo>
                  <a:cubicBezTo>
                    <a:pt x="171" y="71"/>
                    <a:pt x="171" y="71"/>
                    <a:pt x="172" y="71"/>
                  </a:cubicBezTo>
                  <a:cubicBezTo>
                    <a:pt x="173" y="71"/>
                    <a:pt x="174" y="70"/>
                    <a:pt x="175" y="70"/>
                  </a:cubicBezTo>
                  <a:cubicBezTo>
                    <a:pt x="178" y="68"/>
                    <a:pt x="182" y="67"/>
                    <a:pt x="185" y="65"/>
                  </a:cubicBezTo>
                  <a:cubicBezTo>
                    <a:pt x="192" y="62"/>
                    <a:pt x="199" y="59"/>
                    <a:pt x="206" y="55"/>
                  </a:cubicBezTo>
                </a:path>
              </a:pathLst>
            </a:custGeom>
            <a:noFill/>
            <a:ln w="19050" cap="rnd">
              <a:solidFill>
                <a:schemeClr val="tx1">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0" name="Rectangle 29">
              <a:extLst>
                <a:ext uri="{FF2B5EF4-FFF2-40B4-BE49-F238E27FC236}">
                  <a16:creationId xmlns:a16="http://schemas.microsoft.com/office/drawing/2014/main" id="{E75333C4-7AD6-1BCB-6AF1-F6E5E40D6C80}"/>
                </a:ext>
              </a:extLst>
            </p:cNvPr>
            <p:cNvSpPr/>
            <p:nvPr/>
          </p:nvSpPr>
          <p:spPr>
            <a:xfrm>
              <a:off x="2274613" y="5228797"/>
              <a:ext cx="1245827" cy="379123"/>
            </a:xfrm>
            <a:prstGeom prst="rect">
              <a:avLst/>
            </a:prstGeom>
          </p:spPr>
          <p:txBody>
            <a:bodyPr wrap="square">
              <a:spAutoFit/>
            </a:bodyPr>
            <a:lstStyle/>
            <a:p>
              <a:pPr algn="ctr"/>
              <a:r>
                <a:rPr lang="en-GB" sz="1400" dirty="0"/>
                <a:t>FRIEND</a:t>
              </a:r>
              <a:endParaRPr lang="ru-RU" sz="1400" dirty="0"/>
            </a:p>
          </p:txBody>
        </p:sp>
      </p:grpSp>
      <p:grpSp>
        <p:nvGrpSpPr>
          <p:cNvPr id="34" name="Group 33">
            <a:extLst>
              <a:ext uri="{FF2B5EF4-FFF2-40B4-BE49-F238E27FC236}">
                <a16:creationId xmlns:a16="http://schemas.microsoft.com/office/drawing/2014/main" id="{0FEAAE59-22FA-1B17-7CDE-57ABC963E295}"/>
              </a:ext>
            </a:extLst>
          </p:cNvPr>
          <p:cNvGrpSpPr/>
          <p:nvPr/>
        </p:nvGrpSpPr>
        <p:grpSpPr>
          <a:xfrm>
            <a:off x="5466599" y="4506518"/>
            <a:ext cx="1011377" cy="874482"/>
            <a:chOff x="8865913" y="4530725"/>
            <a:chExt cx="1245827" cy="1077197"/>
          </a:xfrm>
        </p:grpSpPr>
        <p:sp>
          <p:nvSpPr>
            <p:cNvPr id="35" name="Freeform 20">
              <a:extLst>
                <a:ext uri="{FF2B5EF4-FFF2-40B4-BE49-F238E27FC236}">
                  <a16:creationId xmlns:a16="http://schemas.microsoft.com/office/drawing/2014/main" id="{F315A058-E316-C2C1-1ACA-0663A05CA5C9}"/>
                </a:ext>
              </a:extLst>
            </p:cNvPr>
            <p:cNvSpPr>
              <a:spLocks noEditPoints="1"/>
            </p:cNvSpPr>
            <p:nvPr/>
          </p:nvSpPr>
          <p:spPr bwMode="auto">
            <a:xfrm>
              <a:off x="9137650" y="4530725"/>
              <a:ext cx="596900" cy="492125"/>
            </a:xfrm>
            <a:custGeom>
              <a:avLst/>
              <a:gdLst>
                <a:gd name="T0" fmla="*/ 0 w 157"/>
                <a:gd name="T1" fmla="*/ 127 h 129"/>
                <a:gd name="T2" fmla="*/ 157 w 157"/>
                <a:gd name="T3" fmla="*/ 129 h 129"/>
                <a:gd name="T4" fmla="*/ 40 w 157"/>
                <a:gd name="T5" fmla="*/ 126 h 129"/>
                <a:gd name="T6" fmla="*/ 39 w 157"/>
                <a:gd name="T7" fmla="*/ 94 h 129"/>
                <a:gd name="T8" fmla="*/ 17 w 157"/>
                <a:gd name="T9" fmla="*/ 94 h 129"/>
                <a:gd name="T10" fmla="*/ 17 w 157"/>
                <a:gd name="T11" fmla="*/ 126 h 129"/>
                <a:gd name="T12" fmla="*/ 71 w 157"/>
                <a:gd name="T13" fmla="*/ 126 h 129"/>
                <a:gd name="T14" fmla="*/ 71 w 157"/>
                <a:gd name="T15" fmla="*/ 61 h 129"/>
                <a:gd name="T16" fmla="*/ 50 w 157"/>
                <a:gd name="T17" fmla="*/ 62 h 129"/>
                <a:gd name="T18" fmla="*/ 51 w 157"/>
                <a:gd name="T19" fmla="*/ 126 h 129"/>
                <a:gd name="T20" fmla="*/ 106 w 157"/>
                <a:gd name="T21" fmla="*/ 126 h 129"/>
                <a:gd name="T22" fmla="*/ 105 w 157"/>
                <a:gd name="T23" fmla="*/ 76 h 129"/>
                <a:gd name="T24" fmla="*/ 85 w 157"/>
                <a:gd name="T25" fmla="*/ 75 h 129"/>
                <a:gd name="T26" fmla="*/ 84 w 157"/>
                <a:gd name="T27" fmla="*/ 126 h 129"/>
                <a:gd name="T28" fmla="*/ 139 w 157"/>
                <a:gd name="T29" fmla="*/ 128 h 129"/>
                <a:gd name="T30" fmla="*/ 138 w 157"/>
                <a:gd name="T31" fmla="*/ 42 h 129"/>
                <a:gd name="T32" fmla="*/ 117 w 157"/>
                <a:gd name="T33" fmla="*/ 42 h 129"/>
                <a:gd name="T34" fmla="*/ 118 w 157"/>
                <a:gd name="T35" fmla="*/ 127 h 129"/>
                <a:gd name="T36" fmla="*/ 31 w 157"/>
                <a:gd name="T37" fmla="*/ 57 h 129"/>
                <a:gd name="T38" fmla="*/ 24 w 157"/>
                <a:gd name="T39" fmla="*/ 57 h 129"/>
                <a:gd name="T40" fmla="*/ 21 w 157"/>
                <a:gd name="T41" fmla="*/ 63 h 129"/>
                <a:gd name="T42" fmla="*/ 25 w 157"/>
                <a:gd name="T43" fmla="*/ 68 h 129"/>
                <a:gd name="T44" fmla="*/ 29 w 157"/>
                <a:gd name="T45" fmla="*/ 70 h 129"/>
                <a:gd name="T46" fmla="*/ 33 w 157"/>
                <a:gd name="T47" fmla="*/ 68 h 129"/>
                <a:gd name="T48" fmla="*/ 34 w 157"/>
                <a:gd name="T49" fmla="*/ 64 h 129"/>
                <a:gd name="T50" fmla="*/ 31 w 157"/>
                <a:gd name="T51" fmla="*/ 57 h 129"/>
                <a:gd name="T52" fmla="*/ 55 w 157"/>
                <a:gd name="T53" fmla="*/ 32 h 129"/>
                <a:gd name="T54" fmla="*/ 58 w 157"/>
                <a:gd name="T55" fmla="*/ 38 h 129"/>
                <a:gd name="T56" fmla="*/ 65 w 157"/>
                <a:gd name="T57" fmla="*/ 38 h 129"/>
                <a:gd name="T58" fmla="*/ 67 w 157"/>
                <a:gd name="T59" fmla="*/ 36 h 129"/>
                <a:gd name="T60" fmla="*/ 68 w 157"/>
                <a:gd name="T61" fmla="*/ 32 h 129"/>
                <a:gd name="T62" fmla="*/ 66 w 157"/>
                <a:gd name="T63" fmla="*/ 29 h 129"/>
                <a:gd name="T64" fmla="*/ 63 w 157"/>
                <a:gd name="T65" fmla="*/ 26 h 129"/>
                <a:gd name="T66" fmla="*/ 61 w 157"/>
                <a:gd name="T67" fmla="*/ 26 h 129"/>
                <a:gd name="T68" fmla="*/ 55 w 157"/>
                <a:gd name="T69" fmla="*/ 32 h 129"/>
                <a:gd name="T70" fmla="*/ 99 w 157"/>
                <a:gd name="T71" fmla="*/ 51 h 129"/>
                <a:gd name="T72" fmla="*/ 100 w 157"/>
                <a:gd name="T73" fmla="*/ 46 h 129"/>
                <a:gd name="T74" fmla="*/ 98 w 157"/>
                <a:gd name="T75" fmla="*/ 42 h 129"/>
                <a:gd name="T76" fmla="*/ 94 w 157"/>
                <a:gd name="T77" fmla="*/ 41 h 129"/>
                <a:gd name="T78" fmla="*/ 89 w 157"/>
                <a:gd name="T79" fmla="*/ 42 h 129"/>
                <a:gd name="T80" fmla="*/ 87 w 157"/>
                <a:gd name="T81" fmla="*/ 44 h 129"/>
                <a:gd name="T82" fmla="*/ 88 w 157"/>
                <a:gd name="T83" fmla="*/ 51 h 129"/>
                <a:gd name="T84" fmla="*/ 94 w 157"/>
                <a:gd name="T85" fmla="*/ 55 h 129"/>
                <a:gd name="T86" fmla="*/ 99 w 157"/>
                <a:gd name="T87" fmla="*/ 51 h 129"/>
                <a:gd name="T88" fmla="*/ 122 w 157"/>
                <a:gd name="T89" fmla="*/ 12 h 129"/>
                <a:gd name="T90" fmla="*/ 128 w 157"/>
                <a:gd name="T91" fmla="*/ 16 h 129"/>
                <a:gd name="T92" fmla="*/ 131 w 157"/>
                <a:gd name="T93" fmla="*/ 3 h 129"/>
                <a:gd name="T94" fmla="*/ 122 w 157"/>
                <a:gd name="T95" fmla="*/ 12 h 129"/>
                <a:gd name="T96" fmla="*/ 57 w 157"/>
                <a:gd name="T97" fmla="*/ 37 h 129"/>
                <a:gd name="T98" fmla="*/ 33 w 157"/>
                <a:gd name="T99" fmla="*/ 59 h 129"/>
                <a:gd name="T100" fmla="*/ 68 w 157"/>
                <a:gd name="T101" fmla="*/ 35 h 129"/>
                <a:gd name="T102" fmla="*/ 87 w 157"/>
                <a:gd name="T103" fmla="*/ 44 h 129"/>
                <a:gd name="T104" fmla="*/ 124 w 157"/>
                <a:gd name="T105" fmla="*/ 16 h 129"/>
                <a:gd name="T106" fmla="*/ 111 w 157"/>
                <a:gd name="T107" fmla="*/ 30 h 129"/>
                <a:gd name="T108" fmla="*/ 99 w 157"/>
                <a:gd name="T109" fmla="*/ 43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57" h="129">
                  <a:moveTo>
                    <a:pt x="0" y="127"/>
                  </a:moveTo>
                  <a:cubicBezTo>
                    <a:pt x="52" y="125"/>
                    <a:pt x="105" y="126"/>
                    <a:pt x="157" y="129"/>
                  </a:cubicBezTo>
                  <a:moveTo>
                    <a:pt x="40" y="126"/>
                  </a:moveTo>
                  <a:cubicBezTo>
                    <a:pt x="39" y="116"/>
                    <a:pt x="39" y="105"/>
                    <a:pt x="39" y="94"/>
                  </a:cubicBezTo>
                  <a:cubicBezTo>
                    <a:pt x="31" y="94"/>
                    <a:pt x="24" y="94"/>
                    <a:pt x="17" y="94"/>
                  </a:cubicBezTo>
                  <a:cubicBezTo>
                    <a:pt x="17" y="105"/>
                    <a:pt x="17" y="116"/>
                    <a:pt x="17" y="126"/>
                  </a:cubicBezTo>
                  <a:moveTo>
                    <a:pt x="71" y="126"/>
                  </a:moveTo>
                  <a:cubicBezTo>
                    <a:pt x="73" y="104"/>
                    <a:pt x="73" y="83"/>
                    <a:pt x="71" y="61"/>
                  </a:cubicBezTo>
                  <a:cubicBezTo>
                    <a:pt x="64" y="62"/>
                    <a:pt x="57" y="63"/>
                    <a:pt x="50" y="62"/>
                  </a:cubicBezTo>
                  <a:cubicBezTo>
                    <a:pt x="50" y="83"/>
                    <a:pt x="51" y="105"/>
                    <a:pt x="51" y="126"/>
                  </a:cubicBezTo>
                  <a:moveTo>
                    <a:pt x="106" y="126"/>
                  </a:moveTo>
                  <a:cubicBezTo>
                    <a:pt x="104" y="110"/>
                    <a:pt x="104" y="93"/>
                    <a:pt x="105" y="76"/>
                  </a:cubicBezTo>
                  <a:cubicBezTo>
                    <a:pt x="98" y="76"/>
                    <a:pt x="92" y="76"/>
                    <a:pt x="85" y="75"/>
                  </a:cubicBezTo>
                  <a:cubicBezTo>
                    <a:pt x="85" y="92"/>
                    <a:pt x="84" y="109"/>
                    <a:pt x="84" y="126"/>
                  </a:cubicBezTo>
                  <a:moveTo>
                    <a:pt x="139" y="128"/>
                  </a:moveTo>
                  <a:cubicBezTo>
                    <a:pt x="139" y="99"/>
                    <a:pt x="138" y="70"/>
                    <a:pt x="138" y="42"/>
                  </a:cubicBezTo>
                  <a:cubicBezTo>
                    <a:pt x="131" y="41"/>
                    <a:pt x="124" y="41"/>
                    <a:pt x="117" y="42"/>
                  </a:cubicBezTo>
                  <a:cubicBezTo>
                    <a:pt x="117" y="70"/>
                    <a:pt x="117" y="99"/>
                    <a:pt x="118" y="127"/>
                  </a:cubicBezTo>
                  <a:moveTo>
                    <a:pt x="31" y="57"/>
                  </a:moveTo>
                  <a:cubicBezTo>
                    <a:pt x="29" y="56"/>
                    <a:pt x="26" y="56"/>
                    <a:pt x="24" y="57"/>
                  </a:cubicBezTo>
                  <a:cubicBezTo>
                    <a:pt x="22" y="58"/>
                    <a:pt x="21" y="60"/>
                    <a:pt x="21" y="63"/>
                  </a:cubicBezTo>
                  <a:cubicBezTo>
                    <a:pt x="22" y="65"/>
                    <a:pt x="23" y="67"/>
                    <a:pt x="25" y="68"/>
                  </a:cubicBezTo>
                  <a:cubicBezTo>
                    <a:pt x="26" y="69"/>
                    <a:pt x="28" y="70"/>
                    <a:pt x="29" y="70"/>
                  </a:cubicBezTo>
                  <a:cubicBezTo>
                    <a:pt x="31" y="70"/>
                    <a:pt x="32" y="69"/>
                    <a:pt x="33" y="68"/>
                  </a:cubicBezTo>
                  <a:cubicBezTo>
                    <a:pt x="34" y="67"/>
                    <a:pt x="34" y="65"/>
                    <a:pt x="34" y="64"/>
                  </a:cubicBezTo>
                  <a:cubicBezTo>
                    <a:pt x="34" y="61"/>
                    <a:pt x="33" y="59"/>
                    <a:pt x="31" y="57"/>
                  </a:cubicBezTo>
                  <a:close/>
                  <a:moveTo>
                    <a:pt x="55" y="32"/>
                  </a:moveTo>
                  <a:cubicBezTo>
                    <a:pt x="55" y="35"/>
                    <a:pt x="56" y="37"/>
                    <a:pt x="58" y="38"/>
                  </a:cubicBezTo>
                  <a:cubicBezTo>
                    <a:pt x="60" y="39"/>
                    <a:pt x="63" y="39"/>
                    <a:pt x="65" y="38"/>
                  </a:cubicBezTo>
                  <a:cubicBezTo>
                    <a:pt x="66" y="38"/>
                    <a:pt x="67" y="37"/>
                    <a:pt x="67" y="36"/>
                  </a:cubicBezTo>
                  <a:cubicBezTo>
                    <a:pt x="68" y="35"/>
                    <a:pt x="68" y="34"/>
                    <a:pt x="68" y="32"/>
                  </a:cubicBezTo>
                  <a:cubicBezTo>
                    <a:pt x="67" y="31"/>
                    <a:pt x="66" y="30"/>
                    <a:pt x="66" y="29"/>
                  </a:cubicBezTo>
                  <a:cubicBezTo>
                    <a:pt x="65" y="28"/>
                    <a:pt x="64" y="27"/>
                    <a:pt x="63" y="26"/>
                  </a:cubicBezTo>
                  <a:cubicBezTo>
                    <a:pt x="62" y="26"/>
                    <a:pt x="62" y="26"/>
                    <a:pt x="61" y="26"/>
                  </a:cubicBezTo>
                  <a:cubicBezTo>
                    <a:pt x="58" y="26"/>
                    <a:pt x="55" y="29"/>
                    <a:pt x="55" y="32"/>
                  </a:cubicBezTo>
                  <a:close/>
                  <a:moveTo>
                    <a:pt x="99" y="51"/>
                  </a:moveTo>
                  <a:cubicBezTo>
                    <a:pt x="100" y="50"/>
                    <a:pt x="100" y="48"/>
                    <a:pt x="100" y="46"/>
                  </a:cubicBezTo>
                  <a:cubicBezTo>
                    <a:pt x="100" y="45"/>
                    <a:pt x="99" y="43"/>
                    <a:pt x="98" y="42"/>
                  </a:cubicBezTo>
                  <a:cubicBezTo>
                    <a:pt x="97" y="41"/>
                    <a:pt x="96" y="41"/>
                    <a:pt x="94" y="41"/>
                  </a:cubicBezTo>
                  <a:cubicBezTo>
                    <a:pt x="92" y="41"/>
                    <a:pt x="90" y="41"/>
                    <a:pt x="89" y="42"/>
                  </a:cubicBezTo>
                  <a:cubicBezTo>
                    <a:pt x="88" y="42"/>
                    <a:pt x="88" y="43"/>
                    <a:pt x="87" y="44"/>
                  </a:cubicBezTo>
                  <a:cubicBezTo>
                    <a:pt x="87" y="46"/>
                    <a:pt x="87" y="49"/>
                    <a:pt x="88" y="51"/>
                  </a:cubicBezTo>
                  <a:cubicBezTo>
                    <a:pt x="89" y="53"/>
                    <a:pt x="91" y="55"/>
                    <a:pt x="94" y="55"/>
                  </a:cubicBezTo>
                  <a:cubicBezTo>
                    <a:pt x="96" y="55"/>
                    <a:pt x="98" y="54"/>
                    <a:pt x="99" y="51"/>
                  </a:cubicBezTo>
                  <a:close/>
                  <a:moveTo>
                    <a:pt x="122" y="12"/>
                  </a:moveTo>
                  <a:cubicBezTo>
                    <a:pt x="123" y="14"/>
                    <a:pt x="126" y="16"/>
                    <a:pt x="128" y="16"/>
                  </a:cubicBezTo>
                  <a:cubicBezTo>
                    <a:pt x="135" y="16"/>
                    <a:pt x="136" y="6"/>
                    <a:pt x="131" y="3"/>
                  </a:cubicBezTo>
                  <a:cubicBezTo>
                    <a:pt x="125" y="0"/>
                    <a:pt x="119" y="6"/>
                    <a:pt x="122" y="12"/>
                  </a:cubicBezTo>
                  <a:close/>
                  <a:moveTo>
                    <a:pt x="57" y="37"/>
                  </a:moveTo>
                  <a:cubicBezTo>
                    <a:pt x="48" y="44"/>
                    <a:pt x="41" y="52"/>
                    <a:pt x="33" y="59"/>
                  </a:cubicBezTo>
                  <a:moveTo>
                    <a:pt x="68" y="35"/>
                  </a:moveTo>
                  <a:cubicBezTo>
                    <a:pt x="75" y="39"/>
                    <a:pt x="80" y="41"/>
                    <a:pt x="87" y="44"/>
                  </a:cubicBezTo>
                  <a:moveTo>
                    <a:pt x="124" y="16"/>
                  </a:moveTo>
                  <a:cubicBezTo>
                    <a:pt x="120" y="20"/>
                    <a:pt x="115" y="25"/>
                    <a:pt x="111" y="30"/>
                  </a:cubicBezTo>
                  <a:cubicBezTo>
                    <a:pt x="107" y="35"/>
                    <a:pt x="103" y="39"/>
                    <a:pt x="99" y="43"/>
                  </a:cubicBezTo>
                </a:path>
              </a:pathLst>
            </a:custGeom>
            <a:noFill/>
            <a:ln w="19050" cap="rnd">
              <a:solidFill>
                <a:schemeClr val="tx1">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6" name="Rectangle 35">
              <a:extLst>
                <a:ext uri="{FF2B5EF4-FFF2-40B4-BE49-F238E27FC236}">
                  <a16:creationId xmlns:a16="http://schemas.microsoft.com/office/drawing/2014/main" id="{305DA7E1-321E-18F8-C231-643392DE82B8}"/>
                </a:ext>
              </a:extLst>
            </p:cNvPr>
            <p:cNvSpPr/>
            <p:nvPr/>
          </p:nvSpPr>
          <p:spPr>
            <a:xfrm>
              <a:off x="8865913" y="5228799"/>
              <a:ext cx="1245827" cy="379123"/>
            </a:xfrm>
            <a:prstGeom prst="rect">
              <a:avLst/>
            </a:prstGeom>
          </p:spPr>
          <p:txBody>
            <a:bodyPr wrap="square">
              <a:spAutoFit/>
            </a:bodyPr>
            <a:lstStyle/>
            <a:p>
              <a:pPr algn="ctr"/>
              <a:r>
                <a:rPr lang="en-GB" sz="1400" dirty="0"/>
                <a:t>PARTNER</a:t>
              </a:r>
              <a:endParaRPr lang="ru-RU" sz="1400" dirty="0"/>
            </a:p>
          </p:txBody>
        </p:sp>
      </p:grpSp>
      <p:sp>
        <p:nvSpPr>
          <p:cNvPr id="37" name="Freeform 16">
            <a:extLst>
              <a:ext uri="{FF2B5EF4-FFF2-40B4-BE49-F238E27FC236}">
                <a16:creationId xmlns:a16="http://schemas.microsoft.com/office/drawing/2014/main" id="{D8135931-2562-B01D-92B7-2503AB116F1F}"/>
              </a:ext>
            </a:extLst>
          </p:cNvPr>
          <p:cNvSpPr>
            <a:spLocks/>
          </p:cNvSpPr>
          <p:nvPr/>
        </p:nvSpPr>
        <p:spPr bwMode="auto">
          <a:xfrm>
            <a:off x="2043361" y="4936004"/>
            <a:ext cx="1612228" cy="1586453"/>
          </a:xfrm>
          <a:custGeom>
            <a:avLst/>
            <a:gdLst>
              <a:gd name="T0" fmla="*/ 77 w 522"/>
              <a:gd name="T1" fmla="*/ 412 h 513"/>
              <a:gd name="T2" fmla="*/ 400 w 522"/>
              <a:gd name="T3" fmla="*/ 444 h 513"/>
              <a:gd name="T4" fmla="*/ 449 w 522"/>
              <a:gd name="T5" fmla="*/ 136 h 513"/>
              <a:gd name="T6" fmla="*/ 121 w 522"/>
              <a:gd name="T7" fmla="*/ 77 h 513"/>
              <a:gd name="T8" fmla="*/ 77 w 522"/>
              <a:gd name="T9" fmla="*/ 412 h 513"/>
            </a:gdLst>
            <a:ahLst/>
            <a:cxnLst>
              <a:cxn ang="0">
                <a:pos x="T0" y="T1"/>
              </a:cxn>
              <a:cxn ang="0">
                <a:pos x="T2" y="T3"/>
              </a:cxn>
              <a:cxn ang="0">
                <a:pos x="T4" y="T5"/>
              </a:cxn>
              <a:cxn ang="0">
                <a:pos x="T6" y="T7"/>
              </a:cxn>
              <a:cxn ang="0">
                <a:pos x="T8" y="T9"/>
              </a:cxn>
            </a:cxnLst>
            <a:rect l="0" t="0" r="r" b="b"/>
            <a:pathLst>
              <a:path w="522" h="513">
                <a:moveTo>
                  <a:pt x="77" y="412"/>
                </a:moveTo>
                <a:cubicBezTo>
                  <a:pt x="151" y="507"/>
                  <a:pt x="307" y="513"/>
                  <a:pt x="400" y="444"/>
                </a:cubicBezTo>
                <a:cubicBezTo>
                  <a:pt x="494" y="374"/>
                  <a:pt x="522" y="231"/>
                  <a:pt x="449" y="136"/>
                </a:cubicBezTo>
                <a:cubicBezTo>
                  <a:pt x="368" y="30"/>
                  <a:pt x="234" y="0"/>
                  <a:pt x="121" y="77"/>
                </a:cubicBezTo>
                <a:cubicBezTo>
                  <a:pt x="13" y="151"/>
                  <a:pt x="0" y="311"/>
                  <a:pt x="77" y="412"/>
                </a:cubicBezTo>
                <a:close/>
              </a:path>
            </a:pathLst>
          </a:custGeom>
          <a:noFill/>
          <a:ln w="30163" cap="rnd">
            <a:solidFill>
              <a:schemeClr val="tx1">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2" name="Rectangle 41">
            <a:extLst>
              <a:ext uri="{FF2B5EF4-FFF2-40B4-BE49-F238E27FC236}">
                <a16:creationId xmlns:a16="http://schemas.microsoft.com/office/drawing/2014/main" id="{7DE71E1B-CE15-25A6-A99F-EB3862539D01}"/>
              </a:ext>
            </a:extLst>
          </p:cNvPr>
          <p:cNvSpPr/>
          <p:nvPr/>
        </p:nvSpPr>
        <p:spPr>
          <a:xfrm>
            <a:off x="2297860" y="5866778"/>
            <a:ext cx="1011377" cy="307777"/>
          </a:xfrm>
          <a:prstGeom prst="rect">
            <a:avLst/>
          </a:prstGeom>
        </p:spPr>
        <p:txBody>
          <a:bodyPr wrap="square">
            <a:spAutoFit/>
          </a:bodyPr>
          <a:lstStyle/>
          <a:p>
            <a:pPr algn="ctr"/>
            <a:r>
              <a:rPr lang="en-GB" sz="1400" dirty="0"/>
              <a:t>DONOR</a:t>
            </a:r>
            <a:endParaRPr lang="ru-RU" sz="1400" dirty="0"/>
          </a:p>
        </p:txBody>
      </p:sp>
      <p:grpSp>
        <p:nvGrpSpPr>
          <p:cNvPr id="43" name="Group 42">
            <a:extLst>
              <a:ext uri="{FF2B5EF4-FFF2-40B4-BE49-F238E27FC236}">
                <a16:creationId xmlns:a16="http://schemas.microsoft.com/office/drawing/2014/main" id="{7046C1EF-3150-4524-5B22-2E4EA4650528}"/>
              </a:ext>
            </a:extLst>
          </p:cNvPr>
          <p:cNvGrpSpPr/>
          <p:nvPr/>
        </p:nvGrpSpPr>
        <p:grpSpPr>
          <a:xfrm rot="617606">
            <a:off x="3017021" y="3589252"/>
            <a:ext cx="196818" cy="1259953"/>
            <a:chOff x="6019800" y="3243263"/>
            <a:chExt cx="149225" cy="819150"/>
          </a:xfrm>
        </p:grpSpPr>
        <p:sp>
          <p:nvSpPr>
            <p:cNvPr id="44" name="Freeform 9">
              <a:extLst>
                <a:ext uri="{FF2B5EF4-FFF2-40B4-BE49-F238E27FC236}">
                  <a16:creationId xmlns:a16="http://schemas.microsoft.com/office/drawing/2014/main" id="{99CABEE7-A892-C9E6-5928-E73338AA2B79}"/>
                </a:ext>
              </a:extLst>
            </p:cNvPr>
            <p:cNvSpPr>
              <a:spLocks/>
            </p:cNvSpPr>
            <p:nvPr/>
          </p:nvSpPr>
          <p:spPr bwMode="auto">
            <a:xfrm>
              <a:off x="6084888" y="3243263"/>
              <a:ext cx="11113" cy="811213"/>
            </a:xfrm>
            <a:custGeom>
              <a:avLst/>
              <a:gdLst>
                <a:gd name="T0" fmla="*/ 3 w 3"/>
                <a:gd name="T1" fmla="*/ 0 h 213"/>
                <a:gd name="T2" fmla="*/ 3 w 3"/>
                <a:gd name="T3" fmla="*/ 213 h 213"/>
              </a:gdLst>
              <a:ahLst/>
              <a:cxnLst>
                <a:cxn ang="0">
                  <a:pos x="T0" y="T1"/>
                </a:cxn>
                <a:cxn ang="0">
                  <a:pos x="T2" y="T3"/>
                </a:cxn>
              </a:cxnLst>
              <a:rect l="0" t="0" r="r" b="b"/>
              <a:pathLst>
                <a:path w="3" h="213">
                  <a:moveTo>
                    <a:pt x="3" y="0"/>
                  </a:moveTo>
                  <a:cubicBezTo>
                    <a:pt x="0" y="71"/>
                    <a:pt x="0" y="142"/>
                    <a:pt x="3" y="213"/>
                  </a:cubicBezTo>
                </a:path>
              </a:pathLst>
            </a:custGeom>
            <a:noFill/>
            <a:ln w="30163" cap="rnd">
              <a:solidFill>
                <a:schemeClr val="tx1">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5" name="Freeform 10">
              <a:extLst>
                <a:ext uri="{FF2B5EF4-FFF2-40B4-BE49-F238E27FC236}">
                  <a16:creationId xmlns:a16="http://schemas.microsoft.com/office/drawing/2014/main" id="{4FD5FA60-D80F-82BA-7B01-F5BE408875CD}"/>
                </a:ext>
              </a:extLst>
            </p:cNvPr>
            <p:cNvSpPr>
              <a:spLocks/>
            </p:cNvSpPr>
            <p:nvPr/>
          </p:nvSpPr>
          <p:spPr bwMode="auto">
            <a:xfrm>
              <a:off x="6096000" y="3860800"/>
              <a:ext cx="73025" cy="201613"/>
            </a:xfrm>
            <a:custGeom>
              <a:avLst/>
              <a:gdLst>
                <a:gd name="T0" fmla="*/ 0 w 19"/>
                <a:gd name="T1" fmla="*/ 53 h 53"/>
                <a:gd name="T2" fmla="*/ 19 w 19"/>
                <a:gd name="T3" fmla="*/ 0 h 53"/>
              </a:gdLst>
              <a:ahLst/>
              <a:cxnLst>
                <a:cxn ang="0">
                  <a:pos x="T0" y="T1"/>
                </a:cxn>
                <a:cxn ang="0">
                  <a:pos x="T2" y="T3"/>
                </a:cxn>
              </a:cxnLst>
              <a:rect l="0" t="0" r="r" b="b"/>
              <a:pathLst>
                <a:path w="19" h="53">
                  <a:moveTo>
                    <a:pt x="0" y="53"/>
                  </a:moveTo>
                  <a:cubicBezTo>
                    <a:pt x="6" y="35"/>
                    <a:pt x="13" y="17"/>
                    <a:pt x="19" y="0"/>
                  </a:cubicBezTo>
                </a:path>
              </a:pathLst>
            </a:custGeom>
            <a:noFill/>
            <a:ln w="30163" cap="rnd">
              <a:solidFill>
                <a:schemeClr val="tx1">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6" name="Freeform 11">
              <a:extLst>
                <a:ext uri="{FF2B5EF4-FFF2-40B4-BE49-F238E27FC236}">
                  <a16:creationId xmlns:a16="http://schemas.microsoft.com/office/drawing/2014/main" id="{3DFB5EB8-8115-3901-490E-46E592C5155E}"/>
                </a:ext>
              </a:extLst>
            </p:cNvPr>
            <p:cNvSpPr>
              <a:spLocks/>
            </p:cNvSpPr>
            <p:nvPr/>
          </p:nvSpPr>
          <p:spPr bwMode="auto">
            <a:xfrm>
              <a:off x="6019800" y="3883025"/>
              <a:ext cx="73025" cy="179388"/>
            </a:xfrm>
            <a:custGeom>
              <a:avLst/>
              <a:gdLst>
                <a:gd name="T0" fmla="*/ 19 w 19"/>
                <a:gd name="T1" fmla="*/ 47 h 47"/>
                <a:gd name="T2" fmla="*/ 0 w 19"/>
                <a:gd name="T3" fmla="*/ 0 h 47"/>
              </a:gdLst>
              <a:ahLst/>
              <a:cxnLst>
                <a:cxn ang="0">
                  <a:pos x="T0" y="T1"/>
                </a:cxn>
                <a:cxn ang="0">
                  <a:pos x="T2" y="T3"/>
                </a:cxn>
              </a:cxnLst>
              <a:rect l="0" t="0" r="r" b="b"/>
              <a:pathLst>
                <a:path w="19" h="47">
                  <a:moveTo>
                    <a:pt x="19" y="47"/>
                  </a:moveTo>
                  <a:cubicBezTo>
                    <a:pt x="17" y="30"/>
                    <a:pt x="10" y="14"/>
                    <a:pt x="0" y="0"/>
                  </a:cubicBezTo>
                </a:path>
              </a:pathLst>
            </a:custGeom>
            <a:noFill/>
            <a:ln w="30163" cap="rnd">
              <a:solidFill>
                <a:schemeClr val="tx1">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47" name="Group 46">
            <a:extLst>
              <a:ext uri="{FF2B5EF4-FFF2-40B4-BE49-F238E27FC236}">
                <a16:creationId xmlns:a16="http://schemas.microsoft.com/office/drawing/2014/main" id="{5320D643-C274-F162-0F56-A0C5DB4744A8}"/>
              </a:ext>
            </a:extLst>
          </p:cNvPr>
          <p:cNvGrpSpPr/>
          <p:nvPr/>
        </p:nvGrpSpPr>
        <p:grpSpPr>
          <a:xfrm rot="20811941">
            <a:off x="3819345" y="3609252"/>
            <a:ext cx="196818" cy="1259953"/>
            <a:chOff x="6019800" y="3243263"/>
            <a:chExt cx="149225" cy="819150"/>
          </a:xfrm>
        </p:grpSpPr>
        <p:sp>
          <p:nvSpPr>
            <p:cNvPr id="48" name="Freeform 9">
              <a:extLst>
                <a:ext uri="{FF2B5EF4-FFF2-40B4-BE49-F238E27FC236}">
                  <a16:creationId xmlns:a16="http://schemas.microsoft.com/office/drawing/2014/main" id="{F388F6EA-66E1-37B7-A999-6DE3B54DCACE}"/>
                </a:ext>
              </a:extLst>
            </p:cNvPr>
            <p:cNvSpPr>
              <a:spLocks/>
            </p:cNvSpPr>
            <p:nvPr/>
          </p:nvSpPr>
          <p:spPr bwMode="auto">
            <a:xfrm>
              <a:off x="6084888" y="3243263"/>
              <a:ext cx="11113" cy="811213"/>
            </a:xfrm>
            <a:custGeom>
              <a:avLst/>
              <a:gdLst>
                <a:gd name="T0" fmla="*/ 3 w 3"/>
                <a:gd name="T1" fmla="*/ 0 h 213"/>
                <a:gd name="T2" fmla="*/ 3 w 3"/>
                <a:gd name="T3" fmla="*/ 213 h 213"/>
              </a:gdLst>
              <a:ahLst/>
              <a:cxnLst>
                <a:cxn ang="0">
                  <a:pos x="T0" y="T1"/>
                </a:cxn>
                <a:cxn ang="0">
                  <a:pos x="T2" y="T3"/>
                </a:cxn>
              </a:cxnLst>
              <a:rect l="0" t="0" r="r" b="b"/>
              <a:pathLst>
                <a:path w="3" h="213">
                  <a:moveTo>
                    <a:pt x="3" y="0"/>
                  </a:moveTo>
                  <a:cubicBezTo>
                    <a:pt x="0" y="71"/>
                    <a:pt x="0" y="142"/>
                    <a:pt x="3" y="213"/>
                  </a:cubicBezTo>
                </a:path>
              </a:pathLst>
            </a:custGeom>
            <a:noFill/>
            <a:ln w="30163" cap="rnd">
              <a:solidFill>
                <a:schemeClr val="tx1">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9" name="Freeform 10">
              <a:extLst>
                <a:ext uri="{FF2B5EF4-FFF2-40B4-BE49-F238E27FC236}">
                  <a16:creationId xmlns:a16="http://schemas.microsoft.com/office/drawing/2014/main" id="{03CFC7F0-4901-3A87-9FC1-2BC14415B5B2}"/>
                </a:ext>
              </a:extLst>
            </p:cNvPr>
            <p:cNvSpPr>
              <a:spLocks/>
            </p:cNvSpPr>
            <p:nvPr/>
          </p:nvSpPr>
          <p:spPr bwMode="auto">
            <a:xfrm>
              <a:off x="6096000" y="3860800"/>
              <a:ext cx="73025" cy="201613"/>
            </a:xfrm>
            <a:custGeom>
              <a:avLst/>
              <a:gdLst>
                <a:gd name="T0" fmla="*/ 0 w 19"/>
                <a:gd name="T1" fmla="*/ 53 h 53"/>
                <a:gd name="T2" fmla="*/ 19 w 19"/>
                <a:gd name="T3" fmla="*/ 0 h 53"/>
              </a:gdLst>
              <a:ahLst/>
              <a:cxnLst>
                <a:cxn ang="0">
                  <a:pos x="T0" y="T1"/>
                </a:cxn>
                <a:cxn ang="0">
                  <a:pos x="T2" y="T3"/>
                </a:cxn>
              </a:cxnLst>
              <a:rect l="0" t="0" r="r" b="b"/>
              <a:pathLst>
                <a:path w="19" h="53">
                  <a:moveTo>
                    <a:pt x="0" y="53"/>
                  </a:moveTo>
                  <a:cubicBezTo>
                    <a:pt x="6" y="35"/>
                    <a:pt x="13" y="17"/>
                    <a:pt x="19" y="0"/>
                  </a:cubicBezTo>
                </a:path>
              </a:pathLst>
            </a:custGeom>
            <a:noFill/>
            <a:ln w="30163" cap="rnd">
              <a:solidFill>
                <a:schemeClr val="tx1">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0" name="Freeform 11">
              <a:extLst>
                <a:ext uri="{FF2B5EF4-FFF2-40B4-BE49-F238E27FC236}">
                  <a16:creationId xmlns:a16="http://schemas.microsoft.com/office/drawing/2014/main" id="{7786E677-0B5B-39D8-CD4F-98FD1226B862}"/>
                </a:ext>
              </a:extLst>
            </p:cNvPr>
            <p:cNvSpPr>
              <a:spLocks/>
            </p:cNvSpPr>
            <p:nvPr/>
          </p:nvSpPr>
          <p:spPr bwMode="auto">
            <a:xfrm>
              <a:off x="6019800" y="3883025"/>
              <a:ext cx="73025" cy="179388"/>
            </a:xfrm>
            <a:custGeom>
              <a:avLst/>
              <a:gdLst>
                <a:gd name="T0" fmla="*/ 19 w 19"/>
                <a:gd name="T1" fmla="*/ 47 h 47"/>
                <a:gd name="T2" fmla="*/ 0 w 19"/>
                <a:gd name="T3" fmla="*/ 0 h 47"/>
              </a:gdLst>
              <a:ahLst/>
              <a:cxnLst>
                <a:cxn ang="0">
                  <a:pos x="T0" y="T1"/>
                </a:cxn>
                <a:cxn ang="0">
                  <a:pos x="T2" y="T3"/>
                </a:cxn>
              </a:cxnLst>
              <a:rect l="0" t="0" r="r" b="b"/>
              <a:pathLst>
                <a:path w="19" h="47">
                  <a:moveTo>
                    <a:pt x="19" y="47"/>
                  </a:moveTo>
                  <a:cubicBezTo>
                    <a:pt x="17" y="30"/>
                    <a:pt x="10" y="14"/>
                    <a:pt x="0" y="0"/>
                  </a:cubicBezTo>
                </a:path>
              </a:pathLst>
            </a:custGeom>
            <a:noFill/>
            <a:ln w="30163" cap="rnd">
              <a:solidFill>
                <a:schemeClr val="tx1">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grpSp>
      <p:sp>
        <p:nvSpPr>
          <p:cNvPr id="51" name="Freeform 16">
            <a:extLst>
              <a:ext uri="{FF2B5EF4-FFF2-40B4-BE49-F238E27FC236}">
                <a16:creationId xmlns:a16="http://schemas.microsoft.com/office/drawing/2014/main" id="{D81D9213-226A-E009-D864-F6690655EF77}"/>
              </a:ext>
            </a:extLst>
          </p:cNvPr>
          <p:cNvSpPr>
            <a:spLocks/>
          </p:cNvSpPr>
          <p:nvPr/>
        </p:nvSpPr>
        <p:spPr bwMode="auto">
          <a:xfrm>
            <a:off x="3693432" y="4908376"/>
            <a:ext cx="1612228" cy="1586453"/>
          </a:xfrm>
          <a:custGeom>
            <a:avLst/>
            <a:gdLst>
              <a:gd name="T0" fmla="*/ 77 w 522"/>
              <a:gd name="T1" fmla="*/ 412 h 513"/>
              <a:gd name="T2" fmla="*/ 400 w 522"/>
              <a:gd name="T3" fmla="*/ 444 h 513"/>
              <a:gd name="T4" fmla="*/ 449 w 522"/>
              <a:gd name="T5" fmla="*/ 136 h 513"/>
              <a:gd name="T6" fmla="*/ 121 w 522"/>
              <a:gd name="T7" fmla="*/ 77 h 513"/>
              <a:gd name="T8" fmla="*/ 77 w 522"/>
              <a:gd name="T9" fmla="*/ 412 h 513"/>
            </a:gdLst>
            <a:ahLst/>
            <a:cxnLst>
              <a:cxn ang="0">
                <a:pos x="T0" y="T1"/>
              </a:cxn>
              <a:cxn ang="0">
                <a:pos x="T2" y="T3"/>
              </a:cxn>
              <a:cxn ang="0">
                <a:pos x="T4" y="T5"/>
              </a:cxn>
              <a:cxn ang="0">
                <a:pos x="T6" y="T7"/>
              </a:cxn>
              <a:cxn ang="0">
                <a:pos x="T8" y="T9"/>
              </a:cxn>
            </a:cxnLst>
            <a:rect l="0" t="0" r="r" b="b"/>
            <a:pathLst>
              <a:path w="522" h="513">
                <a:moveTo>
                  <a:pt x="77" y="412"/>
                </a:moveTo>
                <a:cubicBezTo>
                  <a:pt x="151" y="507"/>
                  <a:pt x="307" y="513"/>
                  <a:pt x="400" y="444"/>
                </a:cubicBezTo>
                <a:cubicBezTo>
                  <a:pt x="494" y="374"/>
                  <a:pt x="522" y="231"/>
                  <a:pt x="449" y="136"/>
                </a:cubicBezTo>
                <a:cubicBezTo>
                  <a:pt x="368" y="30"/>
                  <a:pt x="234" y="0"/>
                  <a:pt x="121" y="77"/>
                </a:cubicBezTo>
                <a:cubicBezTo>
                  <a:pt x="13" y="151"/>
                  <a:pt x="0" y="311"/>
                  <a:pt x="77" y="412"/>
                </a:cubicBezTo>
                <a:close/>
              </a:path>
            </a:pathLst>
          </a:custGeom>
          <a:noFill/>
          <a:ln w="30163" cap="rnd">
            <a:solidFill>
              <a:schemeClr val="tx1">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grpSp>
        <p:nvGrpSpPr>
          <p:cNvPr id="52" name="Group 51">
            <a:extLst>
              <a:ext uri="{FF2B5EF4-FFF2-40B4-BE49-F238E27FC236}">
                <a16:creationId xmlns:a16="http://schemas.microsoft.com/office/drawing/2014/main" id="{2CE8FF51-C43F-9FCE-D3F5-E97EDEF6A741}"/>
              </a:ext>
            </a:extLst>
          </p:cNvPr>
          <p:cNvGrpSpPr/>
          <p:nvPr/>
        </p:nvGrpSpPr>
        <p:grpSpPr>
          <a:xfrm>
            <a:off x="3947931" y="5358795"/>
            <a:ext cx="1011377" cy="788134"/>
            <a:chOff x="5467393" y="4637088"/>
            <a:chExt cx="1245827" cy="970834"/>
          </a:xfrm>
        </p:grpSpPr>
        <p:sp>
          <p:nvSpPr>
            <p:cNvPr id="53" name="Freeform 21">
              <a:extLst>
                <a:ext uri="{FF2B5EF4-FFF2-40B4-BE49-F238E27FC236}">
                  <a16:creationId xmlns:a16="http://schemas.microsoft.com/office/drawing/2014/main" id="{253E3A1A-3756-83BC-9E78-C36B4446E5E1}"/>
                </a:ext>
              </a:extLst>
            </p:cNvPr>
            <p:cNvSpPr>
              <a:spLocks noEditPoints="1"/>
            </p:cNvSpPr>
            <p:nvPr/>
          </p:nvSpPr>
          <p:spPr bwMode="auto">
            <a:xfrm>
              <a:off x="5807075" y="4637088"/>
              <a:ext cx="609600" cy="347663"/>
            </a:xfrm>
            <a:custGeom>
              <a:avLst/>
              <a:gdLst>
                <a:gd name="T0" fmla="*/ 159 w 160"/>
                <a:gd name="T1" fmla="*/ 91 h 91"/>
                <a:gd name="T2" fmla="*/ 0 w 160"/>
                <a:gd name="T3" fmla="*/ 91 h 91"/>
                <a:gd name="T4" fmla="*/ 0 w 160"/>
                <a:gd name="T5" fmla="*/ 2 h 91"/>
                <a:gd name="T6" fmla="*/ 157 w 160"/>
                <a:gd name="T7" fmla="*/ 0 h 91"/>
                <a:gd name="T8" fmla="*/ 159 w 160"/>
                <a:gd name="T9" fmla="*/ 91 h 91"/>
                <a:gd name="T10" fmla="*/ 0 w 160"/>
                <a:gd name="T11" fmla="*/ 2 h 91"/>
                <a:gd name="T12" fmla="*/ 74 w 160"/>
                <a:gd name="T13" fmla="*/ 51 h 91"/>
                <a:gd name="T14" fmla="*/ 81 w 160"/>
                <a:gd name="T15" fmla="*/ 53 h 91"/>
                <a:gd name="T16" fmla="*/ 87 w 160"/>
                <a:gd name="T17" fmla="*/ 51 h 91"/>
                <a:gd name="T18" fmla="*/ 157 w 160"/>
                <a:gd name="T19" fmla="*/ 1 h 91"/>
                <a:gd name="T20" fmla="*/ 60 w 160"/>
                <a:gd name="T21" fmla="*/ 41 h 91"/>
                <a:gd name="T22" fmla="*/ 19 w 160"/>
                <a:gd name="T23" fmla="*/ 66 h 91"/>
                <a:gd name="T24" fmla="*/ 139 w 160"/>
                <a:gd name="T25" fmla="*/ 68 h 91"/>
                <a:gd name="T26" fmla="*/ 101 w 160"/>
                <a:gd name="T27" fmla="*/ 41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0" h="91">
                  <a:moveTo>
                    <a:pt x="159" y="91"/>
                  </a:moveTo>
                  <a:cubicBezTo>
                    <a:pt x="106" y="91"/>
                    <a:pt x="53" y="91"/>
                    <a:pt x="0" y="91"/>
                  </a:cubicBezTo>
                  <a:cubicBezTo>
                    <a:pt x="0" y="61"/>
                    <a:pt x="0" y="31"/>
                    <a:pt x="0" y="2"/>
                  </a:cubicBezTo>
                  <a:cubicBezTo>
                    <a:pt x="52" y="1"/>
                    <a:pt x="105" y="1"/>
                    <a:pt x="157" y="0"/>
                  </a:cubicBezTo>
                  <a:cubicBezTo>
                    <a:pt x="159" y="31"/>
                    <a:pt x="160" y="61"/>
                    <a:pt x="159" y="91"/>
                  </a:cubicBezTo>
                  <a:close/>
                  <a:moveTo>
                    <a:pt x="0" y="2"/>
                  </a:moveTo>
                  <a:cubicBezTo>
                    <a:pt x="25" y="19"/>
                    <a:pt x="49" y="35"/>
                    <a:pt x="74" y="51"/>
                  </a:cubicBezTo>
                  <a:cubicBezTo>
                    <a:pt x="76" y="52"/>
                    <a:pt x="79" y="53"/>
                    <a:pt x="81" y="53"/>
                  </a:cubicBezTo>
                  <a:cubicBezTo>
                    <a:pt x="83" y="53"/>
                    <a:pt x="85" y="52"/>
                    <a:pt x="87" y="51"/>
                  </a:cubicBezTo>
                  <a:cubicBezTo>
                    <a:pt x="110" y="34"/>
                    <a:pt x="134" y="18"/>
                    <a:pt x="157" y="1"/>
                  </a:cubicBezTo>
                  <a:moveTo>
                    <a:pt x="60" y="41"/>
                  </a:moveTo>
                  <a:cubicBezTo>
                    <a:pt x="46" y="50"/>
                    <a:pt x="32" y="58"/>
                    <a:pt x="19" y="66"/>
                  </a:cubicBezTo>
                  <a:moveTo>
                    <a:pt x="139" y="68"/>
                  </a:moveTo>
                  <a:cubicBezTo>
                    <a:pt x="127" y="57"/>
                    <a:pt x="115" y="49"/>
                    <a:pt x="101" y="41"/>
                  </a:cubicBezTo>
                </a:path>
              </a:pathLst>
            </a:custGeom>
            <a:noFill/>
            <a:ln w="19050" cap="rnd">
              <a:solidFill>
                <a:schemeClr val="tx1">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sp>
          <p:nvSpPr>
            <p:cNvPr id="54" name="Rectangle 53">
              <a:extLst>
                <a:ext uri="{FF2B5EF4-FFF2-40B4-BE49-F238E27FC236}">
                  <a16:creationId xmlns:a16="http://schemas.microsoft.com/office/drawing/2014/main" id="{AE340D38-8A1A-BE3B-27BF-792C91B79DC8}"/>
                </a:ext>
              </a:extLst>
            </p:cNvPr>
            <p:cNvSpPr/>
            <p:nvPr/>
          </p:nvSpPr>
          <p:spPr>
            <a:xfrm>
              <a:off x="5467393" y="5228798"/>
              <a:ext cx="1245827" cy="379124"/>
            </a:xfrm>
            <a:prstGeom prst="rect">
              <a:avLst/>
            </a:prstGeom>
          </p:spPr>
          <p:txBody>
            <a:bodyPr wrap="square">
              <a:spAutoFit/>
            </a:bodyPr>
            <a:lstStyle/>
            <a:p>
              <a:pPr algn="ctr"/>
              <a:r>
                <a:rPr lang="en-GB" sz="1400" dirty="0"/>
                <a:t>SPONSOR</a:t>
              </a:r>
              <a:endParaRPr lang="ru-RU" sz="1400" dirty="0"/>
            </a:p>
          </p:txBody>
        </p:sp>
      </p:grpSp>
      <p:pic>
        <p:nvPicPr>
          <p:cNvPr id="56" name="Graphic 55" descr="Coins with solid fill">
            <a:extLst>
              <a:ext uri="{FF2B5EF4-FFF2-40B4-BE49-F238E27FC236}">
                <a16:creationId xmlns:a16="http://schemas.microsoft.com/office/drawing/2014/main" id="{ACE96D21-5156-1F6B-9D89-78713E8B591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474703" y="5245914"/>
            <a:ext cx="623209" cy="623209"/>
          </a:xfrm>
          <a:prstGeom prst="rect">
            <a:avLst/>
          </a:prstGeom>
        </p:spPr>
      </p:pic>
    </p:spTree>
    <p:extLst>
      <p:ext uri="{BB962C8B-B14F-4D97-AF65-F5344CB8AC3E}">
        <p14:creationId xmlns:p14="http://schemas.microsoft.com/office/powerpoint/2010/main" val="1309972623"/>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1250"/>
                                      </p:stCondLst>
                                      <p:childTnLst>
                                        <p:set>
                                          <p:cBhvr>
                                            <p:cTn id="6" dur="1" fill="hold">
                                              <p:stCondLst>
                                                <p:cond delay="0"/>
                                              </p:stCondLst>
                                            </p:cTn>
                                            <p:tgtEl>
                                              <p:spTgt spid="2"/>
                                            </p:tgtEl>
                                            <p:attrNameLst>
                                              <p:attrName>style.visibility</p:attrName>
                                            </p:attrNameLst>
                                          </p:cBhvr>
                                          <p:to>
                                            <p:strVal val="visible"/>
                                          </p:to>
                                        </p:set>
                                      </p:childTnLst>
                                    </p:cTn>
                                  </p:par>
                                  <p:par>
                                    <p:cTn id="7" presetID="2" presetClass="entr" presetSubtype="8" fill="hold" grpId="0" nodeType="withEffect" p14:presetBounceEnd="67000">
                                      <p:stCondLst>
                                        <p:cond delay="1250"/>
                                      </p:stCondLst>
                                      <p:childTnLst>
                                        <p:set>
                                          <p:cBhvr>
                                            <p:cTn id="8" dur="1" fill="hold">
                                              <p:stCondLst>
                                                <p:cond delay="0"/>
                                              </p:stCondLst>
                                            </p:cTn>
                                            <p:tgtEl>
                                              <p:spTgt spid="3"/>
                                            </p:tgtEl>
                                            <p:attrNameLst>
                                              <p:attrName>style.visibility</p:attrName>
                                            </p:attrNameLst>
                                          </p:cBhvr>
                                          <p:to>
                                            <p:strVal val="visible"/>
                                          </p:to>
                                        </p:set>
                                        <p:anim calcmode="lin" valueType="num" p14:bounceEnd="67000">
                                          <p:cBhvr additive="base">
                                            <p:cTn id="9" dur="1000" fill="hold"/>
                                            <p:tgtEl>
                                              <p:spTgt spid="3"/>
                                            </p:tgtEl>
                                            <p:attrNameLst>
                                              <p:attrName>ppt_x</p:attrName>
                                            </p:attrNameLst>
                                          </p:cBhvr>
                                          <p:tavLst>
                                            <p:tav tm="0">
                                              <p:val>
                                                <p:strVal val="0-#ppt_w/2"/>
                                              </p:val>
                                            </p:tav>
                                            <p:tav tm="100000">
                                              <p:val>
                                                <p:strVal val="#ppt_x"/>
                                              </p:val>
                                            </p:tav>
                                          </p:tavLst>
                                        </p:anim>
                                        <p:anim calcmode="lin" valueType="num" p14:bounceEnd="67000">
                                          <p:cBhvr additive="base">
                                            <p:cTn id="10" dur="1000" fill="hold"/>
                                            <p:tgtEl>
                                              <p:spTgt spid="3"/>
                                            </p:tgtEl>
                                            <p:attrNameLst>
                                              <p:attrName>ppt_y</p:attrName>
                                            </p:attrNameLst>
                                          </p:cBhvr>
                                          <p:tavLst>
                                            <p:tav tm="0">
                                              <p:val>
                                                <p:strVal val="#ppt_y"/>
                                              </p:val>
                                            </p:tav>
                                            <p:tav tm="100000">
                                              <p:val>
                                                <p:strVal val="#ppt_y"/>
                                              </p:val>
                                            </p:tav>
                                          </p:tavLst>
                                        </p:anim>
                                      </p:childTnLst>
                                    </p:cTn>
                                  </p:par>
                                  <p:par>
                                    <p:cTn id="11" presetID="53" presetClass="entr" presetSubtype="16"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p:cTn id="13" dur="500" fill="hold"/>
                                            <p:tgtEl>
                                              <p:spTgt spid="24"/>
                                            </p:tgtEl>
                                            <p:attrNameLst>
                                              <p:attrName>ppt_w</p:attrName>
                                            </p:attrNameLst>
                                          </p:cBhvr>
                                          <p:tavLst>
                                            <p:tav tm="0">
                                              <p:val>
                                                <p:fltVal val="0"/>
                                              </p:val>
                                            </p:tav>
                                            <p:tav tm="100000">
                                              <p:val>
                                                <p:strVal val="#ppt_w"/>
                                              </p:val>
                                            </p:tav>
                                          </p:tavLst>
                                        </p:anim>
                                        <p:anim calcmode="lin" valueType="num">
                                          <p:cBhvr>
                                            <p:cTn id="14" dur="500" fill="hold"/>
                                            <p:tgtEl>
                                              <p:spTgt spid="24"/>
                                            </p:tgtEl>
                                            <p:attrNameLst>
                                              <p:attrName>ppt_h</p:attrName>
                                            </p:attrNameLst>
                                          </p:cBhvr>
                                          <p:tavLst>
                                            <p:tav tm="0">
                                              <p:val>
                                                <p:fltVal val="0"/>
                                              </p:val>
                                            </p:tav>
                                            <p:tav tm="100000">
                                              <p:val>
                                                <p:strVal val="#ppt_h"/>
                                              </p:val>
                                            </p:tav>
                                          </p:tavLst>
                                        </p:anim>
                                        <p:animEffect transition="in" filter="fade">
                                          <p:cBhvr>
                                            <p:cTn id="15" dur="500"/>
                                            <p:tgtEl>
                                              <p:spTgt spid="24"/>
                                            </p:tgtEl>
                                          </p:cBhvr>
                                        </p:animEffect>
                                      </p:childTnLst>
                                    </p:cTn>
                                  </p:par>
                                  <p:par>
                                    <p:cTn id="16" presetID="22" presetClass="entr" presetSubtype="2" fill="hold" nodeType="withEffect">
                                      <p:stCondLst>
                                        <p:cond delay="100"/>
                                      </p:stCondLst>
                                      <p:childTnLst>
                                        <p:set>
                                          <p:cBhvr>
                                            <p:cTn id="17" dur="1" fill="hold">
                                              <p:stCondLst>
                                                <p:cond delay="0"/>
                                              </p:stCondLst>
                                            </p:cTn>
                                            <p:tgtEl>
                                              <p:spTgt spid="5"/>
                                            </p:tgtEl>
                                            <p:attrNameLst>
                                              <p:attrName>style.visibility</p:attrName>
                                            </p:attrNameLst>
                                          </p:cBhvr>
                                          <p:to>
                                            <p:strVal val="visible"/>
                                          </p:to>
                                        </p:set>
                                        <p:animEffect transition="in" filter="wipe(right)">
                                          <p:cBhvr>
                                            <p:cTn id="18" dur="500"/>
                                            <p:tgtEl>
                                              <p:spTgt spid="5"/>
                                            </p:tgtEl>
                                          </p:cBhvr>
                                        </p:animEffect>
                                      </p:childTnLst>
                                    </p:cTn>
                                  </p:par>
                                  <p:par>
                                    <p:cTn id="19" presetID="22" presetClass="entr" presetSubtype="8" fill="hold" nodeType="withEffect">
                                      <p:stCondLst>
                                        <p:cond delay="500"/>
                                      </p:stCondLst>
                                      <p:childTnLst>
                                        <p:set>
                                          <p:cBhvr>
                                            <p:cTn id="20" dur="1" fill="hold">
                                              <p:stCondLst>
                                                <p:cond delay="0"/>
                                              </p:stCondLst>
                                            </p:cTn>
                                            <p:tgtEl>
                                              <p:spTgt spid="17"/>
                                            </p:tgtEl>
                                            <p:attrNameLst>
                                              <p:attrName>style.visibility</p:attrName>
                                            </p:attrNameLst>
                                          </p:cBhvr>
                                          <p:to>
                                            <p:strVal val="visible"/>
                                          </p:to>
                                        </p:set>
                                        <p:animEffect transition="in" filter="wipe(left)">
                                          <p:cBhvr>
                                            <p:cTn id="21" dur="500"/>
                                            <p:tgtEl>
                                              <p:spTgt spid="17"/>
                                            </p:tgtEl>
                                          </p:cBhvr>
                                        </p:animEffect>
                                      </p:childTnLst>
                                    </p:cTn>
                                  </p:par>
                                  <p:par>
                                    <p:cTn id="22" presetID="2" presetClass="entr" presetSubtype="4" fill="hold" grpId="0" nodeType="withEffect" p14:presetBounceEnd="67000">
                                      <p:stCondLst>
                                        <p:cond delay="200"/>
                                      </p:stCondLst>
                                      <p:childTnLst>
                                        <p:set>
                                          <p:cBhvr>
                                            <p:cTn id="23" dur="1" fill="hold">
                                              <p:stCondLst>
                                                <p:cond delay="0"/>
                                              </p:stCondLst>
                                            </p:cTn>
                                            <p:tgtEl>
                                              <p:spTgt spid="23"/>
                                            </p:tgtEl>
                                            <p:attrNameLst>
                                              <p:attrName>style.visibility</p:attrName>
                                            </p:attrNameLst>
                                          </p:cBhvr>
                                          <p:to>
                                            <p:strVal val="visible"/>
                                          </p:to>
                                        </p:set>
                                        <p:anim calcmode="lin" valueType="num" p14:bounceEnd="67000">
                                          <p:cBhvr additive="base">
                                            <p:cTn id="24" dur="1000" fill="hold"/>
                                            <p:tgtEl>
                                              <p:spTgt spid="23"/>
                                            </p:tgtEl>
                                            <p:attrNameLst>
                                              <p:attrName>ppt_x</p:attrName>
                                            </p:attrNameLst>
                                          </p:cBhvr>
                                          <p:tavLst>
                                            <p:tav tm="0">
                                              <p:val>
                                                <p:strVal val="#ppt_x"/>
                                              </p:val>
                                            </p:tav>
                                            <p:tav tm="100000">
                                              <p:val>
                                                <p:strVal val="#ppt_x"/>
                                              </p:val>
                                            </p:tav>
                                          </p:tavLst>
                                        </p:anim>
                                        <p:anim calcmode="lin" valueType="num" p14:bounceEnd="67000">
                                          <p:cBhvr additive="base">
                                            <p:cTn id="25" dur="1000" fill="hold"/>
                                            <p:tgtEl>
                                              <p:spTgt spid="23"/>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14:presetBounceEnd="67000">
                                      <p:stCondLst>
                                        <p:cond delay="700"/>
                                      </p:stCondLst>
                                      <p:childTnLst>
                                        <p:set>
                                          <p:cBhvr>
                                            <p:cTn id="27" dur="1" fill="hold">
                                              <p:stCondLst>
                                                <p:cond delay="0"/>
                                              </p:stCondLst>
                                            </p:cTn>
                                            <p:tgtEl>
                                              <p:spTgt spid="21"/>
                                            </p:tgtEl>
                                            <p:attrNameLst>
                                              <p:attrName>style.visibility</p:attrName>
                                            </p:attrNameLst>
                                          </p:cBhvr>
                                          <p:to>
                                            <p:strVal val="visible"/>
                                          </p:to>
                                        </p:set>
                                        <p:anim calcmode="lin" valueType="num" p14:bounceEnd="67000">
                                          <p:cBhvr additive="base">
                                            <p:cTn id="28" dur="1000" fill="hold"/>
                                            <p:tgtEl>
                                              <p:spTgt spid="21"/>
                                            </p:tgtEl>
                                            <p:attrNameLst>
                                              <p:attrName>ppt_x</p:attrName>
                                            </p:attrNameLst>
                                          </p:cBhvr>
                                          <p:tavLst>
                                            <p:tav tm="0">
                                              <p:val>
                                                <p:strVal val="#ppt_x"/>
                                              </p:val>
                                            </p:tav>
                                            <p:tav tm="100000">
                                              <p:val>
                                                <p:strVal val="#ppt_x"/>
                                              </p:val>
                                            </p:tav>
                                          </p:tavLst>
                                        </p:anim>
                                        <p:anim calcmode="lin" valueType="num" p14:bounceEnd="67000">
                                          <p:cBhvr additive="base">
                                            <p:cTn id="29" dur="1000" fill="hold"/>
                                            <p:tgtEl>
                                              <p:spTgt spid="21"/>
                                            </p:tgtEl>
                                            <p:attrNameLst>
                                              <p:attrName>ppt_y</p:attrName>
                                            </p:attrNameLst>
                                          </p:cBhvr>
                                          <p:tavLst>
                                            <p:tav tm="0">
                                              <p:val>
                                                <p:strVal val="1+#ppt_h/2"/>
                                              </p:val>
                                            </p:tav>
                                            <p:tav tm="100000">
                                              <p:val>
                                                <p:strVal val="#ppt_y"/>
                                              </p:val>
                                            </p:tav>
                                          </p:tavLst>
                                        </p:anim>
                                      </p:childTnLst>
                                    </p:cTn>
                                  </p:par>
                                  <p:par>
                                    <p:cTn id="30" presetID="53" presetClass="entr" presetSubtype="16" fill="hold" nodeType="withEffect">
                                      <p:stCondLst>
                                        <p:cond delay="300"/>
                                      </p:stCondLst>
                                      <p:childTnLst>
                                        <p:set>
                                          <p:cBhvr>
                                            <p:cTn id="31" dur="1" fill="hold">
                                              <p:stCondLst>
                                                <p:cond delay="0"/>
                                              </p:stCondLst>
                                            </p:cTn>
                                            <p:tgtEl>
                                              <p:spTgt spid="28"/>
                                            </p:tgtEl>
                                            <p:attrNameLst>
                                              <p:attrName>style.visibility</p:attrName>
                                            </p:attrNameLst>
                                          </p:cBhvr>
                                          <p:to>
                                            <p:strVal val="visible"/>
                                          </p:to>
                                        </p:set>
                                        <p:anim calcmode="lin" valueType="num">
                                          <p:cBhvr>
                                            <p:cTn id="32" dur="500" fill="hold"/>
                                            <p:tgtEl>
                                              <p:spTgt spid="28"/>
                                            </p:tgtEl>
                                            <p:attrNameLst>
                                              <p:attrName>ppt_w</p:attrName>
                                            </p:attrNameLst>
                                          </p:cBhvr>
                                          <p:tavLst>
                                            <p:tav tm="0">
                                              <p:val>
                                                <p:fltVal val="0"/>
                                              </p:val>
                                            </p:tav>
                                            <p:tav tm="100000">
                                              <p:val>
                                                <p:strVal val="#ppt_w"/>
                                              </p:val>
                                            </p:tav>
                                          </p:tavLst>
                                        </p:anim>
                                        <p:anim calcmode="lin" valueType="num">
                                          <p:cBhvr>
                                            <p:cTn id="33" dur="500" fill="hold"/>
                                            <p:tgtEl>
                                              <p:spTgt spid="28"/>
                                            </p:tgtEl>
                                            <p:attrNameLst>
                                              <p:attrName>ppt_h</p:attrName>
                                            </p:attrNameLst>
                                          </p:cBhvr>
                                          <p:tavLst>
                                            <p:tav tm="0">
                                              <p:val>
                                                <p:fltVal val="0"/>
                                              </p:val>
                                            </p:tav>
                                            <p:tav tm="100000">
                                              <p:val>
                                                <p:strVal val="#ppt_h"/>
                                              </p:val>
                                            </p:tav>
                                          </p:tavLst>
                                        </p:anim>
                                        <p:animEffect transition="in" filter="fade">
                                          <p:cBhvr>
                                            <p:cTn id="34" dur="500"/>
                                            <p:tgtEl>
                                              <p:spTgt spid="28"/>
                                            </p:tgtEl>
                                          </p:cBhvr>
                                        </p:animEffect>
                                      </p:childTnLst>
                                    </p:cTn>
                                  </p:par>
                                  <p:par>
                                    <p:cTn id="35" presetID="53" presetClass="entr" presetSubtype="16" fill="hold" nodeType="withEffect">
                                      <p:stCondLst>
                                        <p:cond delay="800"/>
                                      </p:stCondLst>
                                      <p:childTnLst>
                                        <p:set>
                                          <p:cBhvr>
                                            <p:cTn id="36" dur="1" fill="hold">
                                              <p:stCondLst>
                                                <p:cond delay="0"/>
                                              </p:stCondLst>
                                            </p:cTn>
                                            <p:tgtEl>
                                              <p:spTgt spid="34"/>
                                            </p:tgtEl>
                                            <p:attrNameLst>
                                              <p:attrName>style.visibility</p:attrName>
                                            </p:attrNameLst>
                                          </p:cBhvr>
                                          <p:to>
                                            <p:strVal val="visible"/>
                                          </p:to>
                                        </p:set>
                                        <p:anim calcmode="lin" valueType="num">
                                          <p:cBhvr>
                                            <p:cTn id="37" dur="500" fill="hold"/>
                                            <p:tgtEl>
                                              <p:spTgt spid="34"/>
                                            </p:tgtEl>
                                            <p:attrNameLst>
                                              <p:attrName>ppt_w</p:attrName>
                                            </p:attrNameLst>
                                          </p:cBhvr>
                                          <p:tavLst>
                                            <p:tav tm="0">
                                              <p:val>
                                                <p:fltVal val="0"/>
                                              </p:val>
                                            </p:tav>
                                            <p:tav tm="100000">
                                              <p:val>
                                                <p:strVal val="#ppt_w"/>
                                              </p:val>
                                            </p:tav>
                                          </p:tavLst>
                                        </p:anim>
                                        <p:anim calcmode="lin" valueType="num">
                                          <p:cBhvr>
                                            <p:cTn id="38" dur="500" fill="hold"/>
                                            <p:tgtEl>
                                              <p:spTgt spid="34"/>
                                            </p:tgtEl>
                                            <p:attrNameLst>
                                              <p:attrName>ppt_h</p:attrName>
                                            </p:attrNameLst>
                                          </p:cBhvr>
                                          <p:tavLst>
                                            <p:tav tm="0">
                                              <p:val>
                                                <p:fltVal val="0"/>
                                              </p:val>
                                            </p:tav>
                                            <p:tav tm="100000">
                                              <p:val>
                                                <p:strVal val="#ppt_h"/>
                                              </p:val>
                                            </p:tav>
                                          </p:tavLst>
                                        </p:anim>
                                        <p:animEffect transition="in" filter="fade">
                                          <p:cBhvr>
                                            <p:cTn id="39" dur="500"/>
                                            <p:tgtEl>
                                              <p:spTgt spid="34"/>
                                            </p:tgtEl>
                                          </p:cBhvr>
                                        </p:animEffect>
                                      </p:childTnLst>
                                    </p:cTn>
                                  </p:par>
                                  <p:par>
                                    <p:cTn id="40" presetID="2" presetClass="entr" presetSubtype="4" fill="hold" grpId="0" nodeType="withEffect" p14:presetBounceEnd="67000">
                                      <p:stCondLst>
                                        <p:cond delay="500"/>
                                      </p:stCondLst>
                                      <p:childTnLst>
                                        <p:set>
                                          <p:cBhvr>
                                            <p:cTn id="41" dur="1" fill="hold">
                                              <p:stCondLst>
                                                <p:cond delay="0"/>
                                              </p:stCondLst>
                                            </p:cTn>
                                            <p:tgtEl>
                                              <p:spTgt spid="37"/>
                                            </p:tgtEl>
                                            <p:attrNameLst>
                                              <p:attrName>style.visibility</p:attrName>
                                            </p:attrNameLst>
                                          </p:cBhvr>
                                          <p:to>
                                            <p:strVal val="visible"/>
                                          </p:to>
                                        </p:set>
                                        <p:anim calcmode="lin" valueType="num" p14:bounceEnd="67000">
                                          <p:cBhvr additive="base">
                                            <p:cTn id="42" dur="1000" fill="hold"/>
                                            <p:tgtEl>
                                              <p:spTgt spid="37"/>
                                            </p:tgtEl>
                                            <p:attrNameLst>
                                              <p:attrName>ppt_x</p:attrName>
                                            </p:attrNameLst>
                                          </p:cBhvr>
                                          <p:tavLst>
                                            <p:tav tm="0">
                                              <p:val>
                                                <p:strVal val="#ppt_x"/>
                                              </p:val>
                                            </p:tav>
                                            <p:tav tm="100000">
                                              <p:val>
                                                <p:strVal val="#ppt_x"/>
                                              </p:val>
                                            </p:tav>
                                          </p:tavLst>
                                        </p:anim>
                                        <p:anim calcmode="lin" valueType="num" p14:bounceEnd="67000">
                                          <p:cBhvr additive="base">
                                            <p:cTn id="43" dur="1000" fill="hold"/>
                                            <p:tgtEl>
                                              <p:spTgt spid="37"/>
                                            </p:tgtEl>
                                            <p:attrNameLst>
                                              <p:attrName>ppt_y</p:attrName>
                                            </p:attrNameLst>
                                          </p:cBhvr>
                                          <p:tavLst>
                                            <p:tav tm="0">
                                              <p:val>
                                                <p:strVal val="1+#ppt_h/2"/>
                                              </p:val>
                                            </p:tav>
                                            <p:tav tm="100000">
                                              <p:val>
                                                <p:strVal val="#ppt_y"/>
                                              </p:val>
                                            </p:tav>
                                          </p:tavLst>
                                        </p:anim>
                                      </p:childTnLst>
                                    </p:cTn>
                                  </p:par>
                                  <p:par>
                                    <p:cTn id="44" presetID="22" presetClass="entr" presetSubtype="1" fill="hold" nodeType="withEffect">
                                      <p:stCondLst>
                                        <p:cond delay="300"/>
                                      </p:stCondLst>
                                      <p:childTnLst>
                                        <p:set>
                                          <p:cBhvr>
                                            <p:cTn id="45" dur="1" fill="hold">
                                              <p:stCondLst>
                                                <p:cond delay="0"/>
                                              </p:stCondLst>
                                            </p:cTn>
                                            <p:tgtEl>
                                              <p:spTgt spid="43"/>
                                            </p:tgtEl>
                                            <p:attrNameLst>
                                              <p:attrName>style.visibility</p:attrName>
                                            </p:attrNameLst>
                                          </p:cBhvr>
                                          <p:to>
                                            <p:strVal val="visible"/>
                                          </p:to>
                                        </p:set>
                                        <p:animEffect transition="in" filter="wipe(up)">
                                          <p:cBhvr>
                                            <p:cTn id="46" dur="500"/>
                                            <p:tgtEl>
                                              <p:spTgt spid="43"/>
                                            </p:tgtEl>
                                          </p:cBhvr>
                                        </p:animEffect>
                                      </p:childTnLst>
                                    </p:cTn>
                                  </p:par>
                                  <p:par>
                                    <p:cTn id="47" presetID="22" presetClass="entr" presetSubtype="1" fill="hold" nodeType="withEffect">
                                      <p:stCondLst>
                                        <p:cond delay="300"/>
                                      </p:stCondLst>
                                      <p:childTnLst>
                                        <p:set>
                                          <p:cBhvr>
                                            <p:cTn id="48" dur="1" fill="hold">
                                              <p:stCondLst>
                                                <p:cond delay="0"/>
                                              </p:stCondLst>
                                            </p:cTn>
                                            <p:tgtEl>
                                              <p:spTgt spid="47"/>
                                            </p:tgtEl>
                                            <p:attrNameLst>
                                              <p:attrName>style.visibility</p:attrName>
                                            </p:attrNameLst>
                                          </p:cBhvr>
                                          <p:to>
                                            <p:strVal val="visible"/>
                                          </p:to>
                                        </p:set>
                                        <p:animEffect transition="in" filter="wipe(up)">
                                          <p:cBhvr>
                                            <p:cTn id="49" dur="500"/>
                                            <p:tgtEl>
                                              <p:spTgt spid="47"/>
                                            </p:tgtEl>
                                          </p:cBhvr>
                                        </p:animEffect>
                                      </p:childTnLst>
                                    </p:cTn>
                                  </p:par>
                                  <p:par>
                                    <p:cTn id="50" presetID="2" presetClass="entr" presetSubtype="4" fill="hold" grpId="0" nodeType="withEffect" p14:presetBounceEnd="67000">
                                      <p:stCondLst>
                                        <p:cond delay="500"/>
                                      </p:stCondLst>
                                      <p:childTnLst>
                                        <p:set>
                                          <p:cBhvr>
                                            <p:cTn id="51" dur="1" fill="hold">
                                              <p:stCondLst>
                                                <p:cond delay="0"/>
                                              </p:stCondLst>
                                            </p:cTn>
                                            <p:tgtEl>
                                              <p:spTgt spid="51"/>
                                            </p:tgtEl>
                                            <p:attrNameLst>
                                              <p:attrName>style.visibility</p:attrName>
                                            </p:attrNameLst>
                                          </p:cBhvr>
                                          <p:to>
                                            <p:strVal val="visible"/>
                                          </p:to>
                                        </p:set>
                                        <p:anim calcmode="lin" valueType="num" p14:bounceEnd="67000">
                                          <p:cBhvr additive="base">
                                            <p:cTn id="52" dur="1000" fill="hold"/>
                                            <p:tgtEl>
                                              <p:spTgt spid="51"/>
                                            </p:tgtEl>
                                            <p:attrNameLst>
                                              <p:attrName>ppt_x</p:attrName>
                                            </p:attrNameLst>
                                          </p:cBhvr>
                                          <p:tavLst>
                                            <p:tav tm="0">
                                              <p:val>
                                                <p:strVal val="#ppt_x"/>
                                              </p:val>
                                            </p:tav>
                                            <p:tav tm="100000">
                                              <p:val>
                                                <p:strVal val="#ppt_x"/>
                                              </p:val>
                                            </p:tav>
                                          </p:tavLst>
                                        </p:anim>
                                        <p:anim calcmode="lin" valueType="num" p14:bounceEnd="67000">
                                          <p:cBhvr additive="base">
                                            <p:cTn id="53" dur="1000" fill="hold"/>
                                            <p:tgtEl>
                                              <p:spTgt spid="51"/>
                                            </p:tgtEl>
                                            <p:attrNameLst>
                                              <p:attrName>ppt_y</p:attrName>
                                            </p:attrNameLst>
                                          </p:cBhvr>
                                          <p:tavLst>
                                            <p:tav tm="0">
                                              <p:val>
                                                <p:strVal val="1+#ppt_h/2"/>
                                              </p:val>
                                            </p:tav>
                                            <p:tav tm="100000">
                                              <p:val>
                                                <p:strVal val="#ppt_y"/>
                                              </p:val>
                                            </p:tav>
                                          </p:tavLst>
                                        </p:anim>
                                      </p:childTnLst>
                                    </p:cTn>
                                  </p:par>
                                  <p:par>
                                    <p:cTn id="54" presetID="53" presetClass="entr" presetSubtype="16" fill="hold" nodeType="withEffect">
                                      <p:stCondLst>
                                        <p:cond delay="600"/>
                                      </p:stCondLst>
                                      <p:childTnLst>
                                        <p:set>
                                          <p:cBhvr>
                                            <p:cTn id="55" dur="1" fill="hold">
                                              <p:stCondLst>
                                                <p:cond delay="0"/>
                                              </p:stCondLst>
                                            </p:cTn>
                                            <p:tgtEl>
                                              <p:spTgt spid="52"/>
                                            </p:tgtEl>
                                            <p:attrNameLst>
                                              <p:attrName>style.visibility</p:attrName>
                                            </p:attrNameLst>
                                          </p:cBhvr>
                                          <p:to>
                                            <p:strVal val="visible"/>
                                          </p:to>
                                        </p:set>
                                        <p:anim calcmode="lin" valueType="num">
                                          <p:cBhvr>
                                            <p:cTn id="56" dur="500" fill="hold"/>
                                            <p:tgtEl>
                                              <p:spTgt spid="52"/>
                                            </p:tgtEl>
                                            <p:attrNameLst>
                                              <p:attrName>ppt_w</p:attrName>
                                            </p:attrNameLst>
                                          </p:cBhvr>
                                          <p:tavLst>
                                            <p:tav tm="0">
                                              <p:val>
                                                <p:fltVal val="0"/>
                                              </p:val>
                                            </p:tav>
                                            <p:tav tm="100000">
                                              <p:val>
                                                <p:strVal val="#ppt_w"/>
                                              </p:val>
                                            </p:tav>
                                          </p:tavLst>
                                        </p:anim>
                                        <p:anim calcmode="lin" valueType="num">
                                          <p:cBhvr>
                                            <p:cTn id="57" dur="500" fill="hold"/>
                                            <p:tgtEl>
                                              <p:spTgt spid="52"/>
                                            </p:tgtEl>
                                            <p:attrNameLst>
                                              <p:attrName>ppt_h</p:attrName>
                                            </p:attrNameLst>
                                          </p:cBhvr>
                                          <p:tavLst>
                                            <p:tav tm="0">
                                              <p:val>
                                                <p:fltVal val="0"/>
                                              </p:val>
                                            </p:tav>
                                            <p:tav tm="100000">
                                              <p:val>
                                                <p:strVal val="#ppt_h"/>
                                              </p:val>
                                            </p:tav>
                                          </p:tavLst>
                                        </p:anim>
                                        <p:animEffect transition="in" filter="fade">
                                          <p:cBhvr>
                                            <p:cTn id="58"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1" grpId="0" animBg="1"/>
          <p:bldP spid="23" grpId="0" animBg="1"/>
          <p:bldP spid="24" grpId="0" animBg="1"/>
          <p:bldP spid="37" grpId="0" animBg="1"/>
          <p:bldP spid="51"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1250"/>
                                      </p:stCondLst>
                                      <p:childTnLst>
                                        <p:set>
                                          <p:cBhvr>
                                            <p:cTn id="6" dur="1" fill="hold">
                                              <p:stCondLst>
                                                <p:cond delay="0"/>
                                              </p:stCondLst>
                                            </p:cTn>
                                            <p:tgtEl>
                                              <p:spTgt spid="2"/>
                                            </p:tgtEl>
                                            <p:attrNameLst>
                                              <p:attrName>style.visibility</p:attrName>
                                            </p:attrNameLst>
                                          </p:cBhvr>
                                          <p:to>
                                            <p:strVal val="visible"/>
                                          </p:to>
                                        </p:set>
                                      </p:childTnLst>
                                    </p:cTn>
                                  </p:par>
                                  <p:par>
                                    <p:cTn id="7" presetID="2" presetClass="entr" presetSubtype="8" fill="hold" grpId="0" nodeType="withEffect">
                                      <p:stCondLst>
                                        <p:cond delay="1250"/>
                                      </p:stCondLst>
                                      <p:childTnLst>
                                        <p:set>
                                          <p:cBhvr>
                                            <p:cTn id="8" dur="1" fill="hold">
                                              <p:stCondLst>
                                                <p:cond delay="0"/>
                                              </p:stCondLst>
                                            </p:cTn>
                                            <p:tgtEl>
                                              <p:spTgt spid="3"/>
                                            </p:tgtEl>
                                            <p:attrNameLst>
                                              <p:attrName>style.visibility</p:attrName>
                                            </p:attrNameLst>
                                          </p:cBhvr>
                                          <p:to>
                                            <p:strVal val="visible"/>
                                          </p:to>
                                        </p:set>
                                        <p:anim calcmode="lin" valueType="num">
                                          <p:cBhvr additive="base">
                                            <p:cTn id="9" dur="1000" fill="hold"/>
                                            <p:tgtEl>
                                              <p:spTgt spid="3"/>
                                            </p:tgtEl>
                                            <p:attrNameLst>
                                              <p:attrName>ppt_x</p:attrName>
                                            </p:attrNameLst>
                                          </p:cBhvr>
                                          <p:tavLst>
                                            <p:tav tm="0">
                                              <p:val>
                                                <p:strVal val="0-#ppt_w/2"/>
                                              </p:val>
                                            </p:tav>
                                            <p:tav tm="100000">
                                              <p:val>
                                                <p:strVal val="#ppt_x"/>
                                              </p:val>
                                            </p:tav>
                                          </p:tavLst>
                                        </p:anim>
                                        <p:anim calcmode="lin" valueType="num">
                                          <p:cBhvr additive="base">
                                            <p:cTn id="10" dur="1000" fill="hold"/>
                                            <p:tgtEl>
                                              <p:spTgt spid="3"/>
                                            </p:tgtEl>
                                            <p:attrNameLst>
                                              <p:attrName>ppt_y</p:attrName>
                                            </p:attrNameLst>
                                          </p:cBhvr>
                                          <p:tavLst>
                                            <p:tav tm="0">
                                              <p:val>
                                                <p:strVal val="#ppt_y"/>
                                              </p:val>
                                            </p:tav>
                                            <p:tav tm="100000">
                                              <p:val>
                                                <p:strVal val="#ppt_y"/>
                                              </p:val>
                                            </p:tav>
                                          </p:tavLst>
                                        </p:anim>
                                      </p:childTnLst>
                                    </p:cTn>
                                  </p:par>
                                  <p:par>
                                    <p:cTn id="11" presetID="53" presetClass="entr" presetSubtype="16"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p:cTn id="13" dur="500" fill="hold"/>
                                            <p:tgtEl>
                                              <p:spTgt spid="24"/>
                                            </p:tgtEl>
                                            <p:attrNameLst>
                                              <p:attrName>ppt_w</p:attrName>
                                            </p:attrNameLst>
                                          </p:cBhvr>
                                          <p:tavLst>
                                            <p:tav tm="0">
                                              <p:val>
                                                <p:fltVal val="0"/>
                                              </p:val>
                                            </p:tav>
                                            <p:tav tm="100000">
                                              <p:val>
                                                <p:strVal val="#ppt_w"/>
                                              </p:val>
                                            </p:tav>
                                          </p:tavLst>
                                        </p:anim>
                                        <p:anim calcmode="lin" valueType="num">
                                          <p:cBhvr>
                                            <p:cTn id="14" dur="500" fill="hold"/>
                                            <p:tgtEl>
                                              <p:spTgt spid="24"/>
                                            </p:tgtEl>
                                            <p:attrNameLst>
                                              <p:attrName>ppt_h</p:attrName>
                                            </p:attrNameLst>
                                          </p:cBhvr>
                                          <p:tavLst>
                                            <p:tav tm="0">
                                              <p:val>
                                                <p:fltVal val="0"/>
                                              </p:val>
                                            </p:tav>
                                            <p:tav tm="100000">
                                              <p:val>
                                                <p:strVal val="#ppt_h"/>
                                              </p:val>
                                            </p:tav>
                                          </p:tavLst>
                                        </p:anim>
                                        <p:animEffect transition="in" filter="fade">
                                          <p:cBhvr>
                                            <p:cTn id="15" dur="500"/>
                                            <p:tgtEl>
                                              <p:spTgt spid="24"/>
                                            </p:tgtEl>
                                          </p:cBhvr>
                                        </p:animEffect>
                                      </p:childTnLst>
                                    </p:cTn>
                                  </p:par>
                                  <p:par>
                                    <p:cTn id="16" presetID="22" presetClass="entr" presetSubtype="2" fill="hold" nodeType="withEffect">
                                      <p:stCondLst>
                                        <p:cond delay="100"/>
                                      </p:stCondLst>
                                      <p:childTnLst>
                                        <p:set>
                                          <p:cBhvr>
                                            <p:cTn id="17" dur="1" fill="hold">
                                              <p:stCondLst>
                                                <p:cond delay="0"/>
                                              </p:stCondLst>
                                            </p:cTn>
                                            <p:tgtEl>
                                              <p:spTgt spid="5"/>
                                            </p:tgtEl>
                                            <p:attrNameLst>
                                              <p:attrName>style.visibility</p:attrName>
                                            </p:attrNameLst>
                                          </p:cBhvr>
                                          <p:to>
                                            <p:strVal val="visible"/>
                                          </p:to>
                                        </p:set>
                                        <p:animEffect transition="in" filter="wipe(right)">
                                          <p:cBhvr>
                                            <p:cTn id="18" dur="500"/>
                                            <p:tgtEl>
                                              <p:spTgt spid="5"/>
                                            </p:tgtEl>
                                          </p:cBhvr>
                                        </p:animEffect>
                                      </p:childTnLst>
                                    </p:cTn>
                                  </p:par>
                                  <p:par>
                                    <p:cTn id="19" presetID="22" presetClass="entr" presetSubtype="8" fill="hold" nodeType="withEffect">
                                      <p:stCondLst>
                                        <p:cond delay="500"/>
                                      </p:stCondLst>
                                      <p:childTnLst>
                                        <p:set>
                                          <p:cBhvr>
                                            <p:cTn id="20" dur="1" fill="hold">
                                              <p:stCondLst>
                                                <p:cond delay="0"/>
                                              </p:stCondLst>
                                            </p:cTn>
                                            <p:tgtEl>
                                              <p:spTgt spid="17"/>
                                            </p:tgtEl>
                                            <p:attrNameLst>
                                              <p:attrName>style.visibility</p:attrName>
                                            </p:attrNameLst>
                                          </p:cBhvr>
                                          <p:to>
                                            <p:strVal val="visible"/>
                                          </p:to>
                                        </p:set>
                                        <p:animEffect transition="in" filter="wipe(left)">
                                          <p:cBhvr>
                                            <p:cTn id="21" dur="500"/>
                                            <p:tgtEl>
                                              <p:spTgt spid="17"/>
                                            </p:tgtEl>
                                          </p:cBhvr>
                                        </p:animEffect>
                                      </p:childTnLst>
                                    </p:cTn>
                                  </p:par>
                                  <p:par>
                                    <p:cTn id="22" presetID="2" presetClass="entr" presetSubtype="4" fill="hold" grpId="0" nodeType="withEffect">
                                      <p:stCondLst>
                                        <p:cond delay="200"/>
                                      </p:stCondLst>
                                      <p:childTnLst>
                                        <p:set>
                                          <p:cBhvr>
                                            <p:cTn id="23" dur="1" fill="hold">
                                              <p:stCondLst>
                                                <p:cond delay="0"/>
                                              </p:stCondLst>
                                            </p:cTn>
                                            <p:tgtEl>
                                              <p:spTgt spid="23"/>
                                            </p:tgtEl>
                                            <p:attrNameLst>
                                              <p:attrName>style.visibility</p:attrName>
                                            </p:attrNameLst>
                                          </p:cBhvr>
                                          <p:to>
                                            <p:strVal val="visible"/>
                                          </p:to>
                                        </p:set>
                                        <p:anim calcmode="lin" valueType="num">
                                          <p:cBhvr additive="base">
                                            <p:cTn id="24" dur="1000" fill="hold"/>
                                            <p:tgtEl>
                                              <p:spTgt spid="23"/>
                                            </p:tgtEl>
                                            <p:attrNameLst>
                                              <p:attrName>ppt_x</p:attrName>
                                            </p:attrNameLst>
                                          </p:cBhvr>
                                          <p:tavLst>
                                            <p:tav tm="0">
                                              <p:val>
                                                <p:strVal val="#ppt_x"/>
                                              </p:val>
                                            </p:tav>
                                            <p:tav tm="100000">
                                              <p:val>
                                                <p:strVal val="#ppt_x"/>
                                              </p:val>
                                            </p:tav>
                                          </p:tavLst>
                                        </p:anim>
                                        <p:anim calcmode="lin" valueType="num">
                                          <p:cBhvr additive="base">
                                            <p:cTn id="25" dur="1000" fill="hold"/>
                                            <p:tgtEl>
                                              <p:spTgt spid="23"/>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700"/>
                                      </p:stCondLst>
                                      <p:childTnLst>
                                        <p:set>
                                          <p:cBhvr>
                                            <p:cTn id="27" dur="1" fill="hold">
                                              <p:stCondLst>
                                                <p:cond delay="0"/>
                                              </p:stCondLst>
                                            </p:cTn>
                                            <p:tgtEl>
                                              <p:spTgt spid="21"/>
                                            </p:tgtEl>
                                            <p:attrNameLst>
                                              <p:attrName>style.visibility</p:attrName>
                                            </p:attrNameLst>
                                          </p:cBhvr>
                                          <p:to>
                                            <p:strVal val="visible"/>
                                          </p:to>
                                        </p:set>
                                        <p:anim calcmode="lin" valueType="num">
                                          <p:cBhvr additive="base">
                                            <p:cTn id="28" dur="1000" fill="hold"/>
                                            <p:tgtEl>
                                              <p:spTgt spid="21"/>
                                            </p:tgtEl>
                                            <p:attrNameLst>
                                              <p:attrName>ppt_x</p:attrName>
                                            </p:attrNameLst>
                                          </p:cBhvr>
                                          <p:tavLst>
                                            <p:tav tm="0">
                                              <p:val>
                                                <p:strVal val="#ppt_x"/>
                                              </p:val>
                                            </p:tav>
                                            <p:tav tm="100000">
                                              <p:val>
                                                <p:strVal val="#ppt_x"/>
                                              </p:val>
                                            </p:tav>
                                          </p:tavLst>
                                        </p:anim>
                                        <p:anim calcmode="lin" valueType="num">
                                          <p:cBhvr additive="base">
                                            <p:cTn id="29" dur="1000" fill="hold"/>
                                            <p:tgtEl>
                                              <p:spTgt spid="21"/>
                                            </p:tgtEl>
                                            <p:attrNameLst>
                                              <p:attrName>ppt_y</p:attrName>
                                            </p:attrNameLst>
                                          </p:cBhvr>
                                          <p:tavLst>
                                            <p:tav tm="0">
                                              <p:val>
                                                <p:strVal val="1+#ppt_h/2"/>
                                              </p:val>
                                            </p:tav>
                                            <p:tav tm="100000">
                                              <p:val>
                                                <p:strVal val="#ppt_y"/>
                                              </p:val>
                                            </p:tav>
                                          </p:tavLst>
                                        </p:anim>
                                      </p:childTnLst>
                                    </p:cTn>
                                  </p:par>
                                  <p:par>
                                    <p:cTn id="30" presetID="53" presetClass="entr" presetSubtype="16" fill="hold" nodeType="withEffect">
                                      <p:stCondLst>
                                        <p:cond delay="300"/>
                                      </p:stCondLst>
                                      <p:childTnLst>
                                        <p:set>
                                          <p:cBhvr>
                                            <p:cTn id="31" dur="1" fill="hold">
                                              <p:stCondLst>
                                                <p:cond delay="0"/>
                                              </p:stCondLst>
                                            </p:cTn>
                                            <p:tgtEl>
                                              <p:spTgt spid="28"/>
                                            </p:tgtEl>
                                            <p:attrNameLst>
                                              <p:attrName>style.visibility</p:attrName>
                                            </p:attrNameLst>
                                          </p:cBhvr>
                                          <p:to>
                                            <p:strVal val="visible"/>
                                          </p:to>
                                        </p:set>
                                        <p:anim calcmode="lin" valueType="num">
                                          <p:cBhvr>
                                            <p:cTn id="32" dur="500" fill="hold"/>
                                            <p:tgtEl>
                                              <p:spTgt spid="28"/>
                                            </p:tgtEl>
                                            <p:attrNameLst>
                                              <p:attrName>ppt_w</p:attrName>
                                            </p:attrNameLst>
                                          </p:cBhvr>
                                          <p:tavLst>
                                            <p:tav tm="0">
                                              <p:val>
                                                <p:fltVal val="0"/>
                                              </p:val>
                                            </p:tav>
                                            <p:tav tm="100000">
                                              <p:val>
                                                <p:strVal val="#ppt_w"/>
                                              </p:val>
                                            </p:tav>
                                          </p:tavLst>
                                        </p:anim>
                                        <p:anim calcmode="lin" valueType="num">
                                          <p:cBhvr>
                                            <p:cTn id="33" dur="500" fill="hold"/>
                                            <p:tgtEl>
                                              <p:spTgt spid="28"/>
                                            </p:tgtEl>
                                            <p:attrNameLst>
                                              <p:attrName>ppt_h</p:attrName>
                                            </p:attrNameLst>
                                          </p:cBhvr>
                                          <p:tavLst>
                                            <p:tav tm="0">
                                              <p:val>
                                                <p:fltVal val="0"/>
                                              </p:val>
                                            </p:tav>
                                            <p:tav tm="100000">
                                              <p:val>
                                                <p:strVal val="#ppt_h"/>
                                              </p:val>
                                            </p:tav>
                                          </p:tavLst>
                                        </p:anim>
                                        <p:animEffect transition="in" filter="fade">
                                          <p:cBhvr>
                                            <p:cTn id="34" dur="500"/>
                                            <p:tgtEl>
                                              <p:spTgt spid="28"/>
                                            </p:tgtEl>
                                          </p:cBhvr>
                                        </p:animEffect>
                                      </p:childTnLst>
                                    </p:cTn>
                                  </p:par>
                                  <p:par>
                                    <p:cTn id="35" presetID="53" presetClass="entr" presetSubtype="16" fill="hold" nodeType="withEffect">
                                      <p:stCondLst>
                                        <p:cond delay="800"/>
                                      </p:stCondLst>
                                      <p:childTnLst>
                                        <p:set>
                                          <p:cBhvr>
                                            <p:cTn id="36" dur="1" fill="hold">
                                              <p:stCondLst>
                                                <p:cond delay="0"/>
                                              </p:stCondLst>
                                            </p:cTn>
                                            <p:tgtEl>
                                              <p:spTgt spid="34"/>
                                            </p:tgtEl>
                                            <p:attrNameLst>
                                              <p:attrName>style.visibility</p:attrName>
                                            </p:attrNameLst>
                                          </p:cBhvr>
                                          <p:to>
                                            <p:strVal val="visible"/>
                                          </p:to>
                                        </p:set>
                                        <p:anim calcmode="lin" valueType="num">
                                          <p:cBhvr>
                                            <p:cTn id="37" dur="500" fill="hold"/>
                                            <p:tgtEl>
                                              <p:spTgt spid="34"/>
                                            </p:tgtEl>
                                            <p:attrNameLst>
                                              <p:attrName>ppt_w</p:attrName>
                                            </p:attrNameLst>
                                          </p:cBhvr>
                                          <p:tavLst>
                                            <p:tav tm="0">
                                              <p:val>
                                                <p:fltVal val="0"/>
                                              </p:val>
                                            </p:tav>
                                            <p:tav tm="100000">
                                              <p:val>
                                                <p:strVal val="#ppt_w"/>
                                              </p:val>
                                            </p:tav>
                                          </p:tavLst>
                                        </p:anim>
                                        <p:anim calcmode="lin" valueType="num">
                                          <p:cBhvr>
                                            <p:cTn id="38" dur="500" fill="hold"/>
                                            <p:tgtEl>
                                              <p:spTgt spid="34"/>
                                            </p:tgtEl>
                                            <p:attrNameLst>
                                              <p:attrName>ppt_h</p:attrName>
                                            </p:attrNameLst>
                                          </p:cBhvr>
                                          <p:tavLst>
                                            <p:tav tm="0">
                                              <p:val>
                                                <p:fltVal val="0"/>
                                              </p:val>
                                            </p:tav>
                                            <p:tav tm="100000">
                                              <p:val>
                                                <p:strVal val="#ppt_h"/>
                                              </p:val>
                                            </p:tav>
                                          </p:tavLst>
                                        </p:anim>
                                        <p:animEffect transition="in" filter="fade">
                                          <p:cBhvr>
                                            <p:cTn id="39" dur="500"/>
                                            <p:tgtEl>
                                              <p:spTgt spid="34"/>
                                            </p:tgtEl>
                                          </p:cBhvr>
                                        </p:animEffect>
                                      </p:childTnLst>
                                    </p:cTn>
                                  </p:par>
                                  <p:par>
                                    <p:cTn id="40" presetID="2" presetClass="entr" presetSubtype="4" fill="hold" grpId="0" nodeType="withEffect">
                                      <p:stCondLst>
                                        <p:cond delay="500"/>
                                      </p:stCondLst>
                                      <p:childTnLst>
                                        <p:set>
                                          <p:cBhvr>
                                            <p:cTn id="41" dur="1" fill="hold">
                                              <p:stCondLst>
                                                <p:cond delay="0"/>
                                              </p:stCondLst>
                                            </p:cTn>
                                            <p:tgtEl>
                                              <p:spTgt spid="37"/>
                                            </p:tgtEl>
                                            <p:attrNameLst>
                                              <p:attrName>style.visibility</p:attrName>
                                            </p:attrNameLst>
                                          </p:cBhvr>
                                          <p:to>
                                            <p:strVal val="visible"/>
                                          </p:to>
                                        </p:set>
                                        <p:anim calcmode="lin" valueType="num">
                                          <p:cBhvr additive="base">
                                            <p:cTn id="42" dur="1000" fill="hold"/>
                                            <p:tgtEl>
                                              <p:spTgt spid="37"/>
                                            </p:tgtEl>
                                            <p:attrNameLst>
                                              <p:attrName>ppt_x</p:attrName>
                                            </p:attrNameLst>
                                          </p:cBhvr>
                                          <p:tavLst>
                                            <p:tav tm="0">
                                              <p:val>
                                                <p:strVal val="#ppt_x"/>
                                              </p:val>
                                            </p:tav>
                                            <p:tav tm="100000">
                                              <p:val>
                                                <p:strVal val="#ppt_x"/>
                                              </p:val>
                                            </p:tav>
                                          </p:tavLst>
                                        </p:anim>
                                        <p:anim calcmode="lin" valueType="num">
                                          <p:cBhvr additive="base">
                                            <p:cTn id="43" dur="1000" fill="hold"/>
                                            <p:tgtEl>
                                              <p:spTgt spid="37"/>
                                            </p:tgtEl>
                                            <p:attrNameLst>
                                              <p:attrName>ppt_y</p:attrName>
                                            </p:attrNameLst>
                                          </p:cBhvr>
                                          <p:tavLst>
                                            <p:tav tm="0">
                                              <p:val>
                                                <p:strVal val="1+#ppt_h/2"/>
                                              </p:val>
                                            </p:tav>
                                            <p:tav tm="100000">
                                              <p:val>
                                                <p:strVal val="#ppt_y"/>
                                              </p:val>
                                            </p:tav>
                                          </p:tavLst>
                                        </p:anim>
                                      </p:childTnLst>
                                    </p:cTn>
                                  </p:par>
                                  <p:par>
                                    <p:cTn id="44" presetID="22" presetClass="entr" presetSubtype="1" fill="hold" nodeType="withEffect">
                                      <p:stCondLst>
                                        <p:cond delay="300"/>
                                      </p:stCondLst>
                                      <p:childTnLst>
                                        <p:set>
                                          <p:cBhvr>
                                            <p:cTn id="45" dur="1" fill="hold">
                                              <p:stCondLst>
                                                <p:cond delay="0"/>
                                              </p:stCondLst>
                                            </p:cTn>
                                            <p:tgtEl>
                                              <p:spTgt spid="43"/>
                                            </p:tgtEl>
                                            <p:attrNameLst>
                                              <p:attrName>style.visibility</p:attrName>
                                            </p:attrNameLst>
                                          </p:cBhvr>
                                          <p:to>
                                            <p:strVal val="visible"/>
                                          </p:to>
                                        </p:set>
                                        <p:animEffect transition="in" filter="wipe(up)">
                                          <p:cBhvr>
                                            <p:cTn id="46" dur="500"/>
                                            <p:tgtEl>
                                              <p:spTgt spid="43"/>
                                            </p:tgtEl>
                                          </p:cBhvr>
                                        </p:animEffect>
                                      </p:childTnLst>
                                    </p:cTn>
                                  </p:par>
                                  <p:par>
                                    <p:cTn id="47" presetID="22" presetClass="entr" presetSubtype="1" fill="hold" nodeType="withEffect">
                                      <p:stCondLst>
                                        <p:cond delay="300"/>
                                      </p:stCondLst>
                                      <p:childTnLst>
                                        <p:set>
                                          <p:cBhvr>
                                            <p:cTn id="48" dur="1" fill="hold">
                                              <p:stCondLst>
                                                <p:cond delay="0"/>
                                              </p:stCondLst>
                                            </p:cTn>
                                            <p:tgtEl>
                                              <p:spTgt spid="47"/>
                                            </p:tgtEl>
                                            <p:attrNameLst>
                                              <p:attrName>style.visibility</p:attrName>
                                            </p:attrNameLst>
                                          </p:cBhvr>
                                          <p:to>
                                            <p:strVal val="visible"/>
                                          </p:to>
                                        </p:set>
                                        <p:animEffect transition="in" filter="wipe(up)">
                                          <p:cBhvr>
                                            <p:cTn id="49" dur="500"/>
                                            <p:tgtEl>
                                              <p:spTgt spid="47"/>
                                            </p:tgtEl>
                                          </p:cBhvr>
                                        </p:animEffect>
                                      </p:childTnLst>
                                    </p:cTn>
                                  </p:par>
                                  <p:par>
                                    <p:cTn id="50" presetID="2" presetClass="entr" presetSubtype="4" fill="hold" grpId="0" nodeType="withEffect">
                                      <p:stCondLst>
                                        <p:cond delay="500"/>
                                      </p:stCondLst>
                                      <p:childTnLst>
                                        <p:set>
                                          <p:cBhvr>
                                            <p:cTn id="51" dur="1" fill="hold">
                                              <p:stCondLst>
                                                <p:cond delay="0"/>
                                              </p:stCondLst>
                                            </p:cTn>
                                            <p:tgtEl>
                                              <p:spTgt spid="51"/>
                                            </p:tgtEl>
                                            <p:attrNameLst>
                                              <p:attrName>style.visibility</p:attrName>
                                            </p:attrNameLst>
                                          </p:cBhvr>
                                          <p:to>
                                            <p:strVal val="visible"/>
                                          </p:to>
                                        </p:set>
                                        <p:anim calcmode="lin" valueType="num">
                                          <p:cBhvr additive="base">
                                            <p:cTn id="52" dur="1000" fill="hold"/>
                                            <p:tgtEl>
                                              <p:spTgt spid="51"/>
                                            </p:tgtEl>
                                            <p:attrNameLst>
                                              <p:attrName>ppt_x</p:attrName>
                                            </p:attrNameLst>
                                          </p:cBhvr>
                                          <p:tavLst>
                                            <p:tav tm="0">
                                              <p:val>
                                                <p:strVal val="#ppt_x"/>
                                              </p:val>
                                            </p:tav>
                                            <p:tav tm="100000">
                                              <p:val>
                                                <p:strVal val="#ppt_x"/>
                                              </p:val>
                                            </p:tav>
                                          </p:tavLst>
                                        </p:anim>
                                        <p:anim calcmode="lin" valueType="num">
                                          <p:cBhvr additive="base">
                                            <p:cTn id="53" dur="1000" fill="hold"/>
                                            <p:tgtEl>
                                              <p:spTgt spid="51"/>
                                            </p:tgtEl>
                                            <p:attrNameLst>
                                              <p:attrName>ppt_y</p:attrName>
                                            </p:attrNameLst>
                                          </p:cBhvr>
                                          <p:tavLst>
                                            <p:tav tm="0">
                                              <p:val>
                                                <p:strVal val="1+#ppt_h/2"/>
                                              </p:val>
                                            </p:tav>
                                            <p:tav tm="100000">
                                              <p:val>
                                                <p:strVal val="#ppt_y"/>
                                              </p:val>
                                            </p:tav>
                                          </p:tavLst>
                                        </p:anim>
                                      </p:childTnLst>
                                    </p:cTn>
                                  </p:par>
                                  <p:par>
                                    <p:cTn id="54" presetID="53" presetClass="entr" presetSubtype="16" fill="hold" nodeType="withEffect">
                                      <p:stCondLst>
                                        <p:cond delay="600"/>
                                      </p:stCondLst>
                                      <p:childTnLst>
                                        <p:set>
                                          <p:cBhvr>
                                            <p:cTn id="55" dur="1" fill="hold">
                                              <p:stCondLst>
                                                <p:cond delay="0"/>
                                              </p:stCondLst>
                                            </p:cTn>
                                            <p:tgtEl>
                                              <p:spTgt spid="52"/>
                                            </p:tgtEl>
                                            <p:attrNameLst>
                                              <p:attrName>style.visibility</p:attrName>
                                            </p:attrNameLst>
                                          </p:cBhvr>
                                          <p:to>
                                            <p:strVal val="visible"/>
                                          </p:to>
                                        </p:set>
                                        <p:anim calcmode="lin" valueType="num">
                                          <p:cBhvr>
                                            <p:cTn id="56" dur="500" fill="hold"/>
                                            <p:tgtEl>
                                              <p:spTgt spid="52"/>
                                            </p:tgtEl>
                                            <p:attrNameLst>
                                              <p:attrName>ppt_w</p:attrName>
                                            </p:attrNameLst>
                                          </p:cBhvr>
                                          <p:tavLst>
                                            <p:tav tm="0">
                                              <p:val>
                                                <p:fltVal val="0"/>
                                              </p:val>
                                            </p:tav>
                                            <p:tav tm="100000">
                                              <p:val>
                                                <p:strVal val="#ppt_w"/>
                                              </p:val>
                                            </p:tav>
                                          </p:tavLst>
                                        </p:anim>
                                        <p:anim calcmode="lin" valueType="num">
                                          <p:cBhvr>
                                            <p:cTn id="57" dur="500" fill="hold"/>
                                            <p:tgtEl>
                                              <p:spTgt spid="52"/>
                                            </p:tgtEl>
                                            <p:attrNameLst>
                                              <p:attrName>ppt_h</p:attrName>
                                            </p:attrNameLst>
                                          </p:cBhvr>
                                          <p:tavLst>
                                            <p:tav tm="0">
                                              <p:val>
                                                <p:fltVal val="0"/>
                                              </p:val>
                                            </p:tav>
                                            <p:tav tm="100000">
                                              <p:val>
                                                <p:strVal val="#ppt_h"/>
                                              </p:val>
                                            </p:tav>
                                          </p:tavLst>
                                        </p:anim>
                                        <p:animEffect transition="in" filter="fade">
                                          <p:cBhvr>
                                            <p:cTn id="58"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1" grpId="0" animBg="1"/>
          <p:bldP spid="23" grpId="0" animBg="1"/>
          <p:bldP spid="24" grpId="0" animBg="1"/>
          <p:bldP spid="37" grpId="0" animBg="1"/>
          <p:bldP spid="51" grpId="0" animBg="1"/>
        </p:bldLst>
      </p:timing>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50">
            <a:extLst>
              <a:ext uri="{FF2B5EF4-FFF2-40B4-BE49-F238E27FC236}">
                <a16:creationId xmlns:a16="http://schemas.microsoft.com/office/drawing/2014/main" id="{B1E8E948-1085-42AA-9467-FC7C68819BC6}"/>
              </a:ext>
            </a:extLst>
          </p:cNvPr>
          <p:cNvSpPr>
            <a:spLocks noChangeArrowheads="1"/>
          </p:cNvSpPr>
          <p:nvPr/>
        </p:nvSpPr>
        <p:spPr bwMode="auto">
          <a:xfrm>
            <a:off x="5048263" y="982963"/>
            <a:ext cx="3106620"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ru-RU" sz="4400" b="1" i="0" u="none" strike="noStrike" cap="none" normalizeH="0" baseline="0" dirty="0">
                <a:ln>
                  <a:noFill/>
                </a:ln>
                <a:effectLst/>
                <a:latin typeface="+mj-lt"/>
              </a:rPr>
              <a:t>Our Friends</a:t>
            </a:r>
            <a:endParaRPr kumimoji="0" lang="ru-RU" altLang="ru-RU" sz="4400" b="0" i="0" u="none" strike="noStrike" cap="none" normalizeH="0" baseline="0" dirty="0">
              <a:ln>
                <a:noFill/>
              </a:ln>
              <a:effectLst/>
              <a:latin typeface="+mj-lt"/>
            </a:endParaRPr>
          </a:p>
        </p:txBody>
      </p:sp>
      <p:sp>
        <p:nvSpPr>
          <p:cNvPr id="41" name="Freeform 51">
            <a:extLst>
              <a:ext uri="{FF2B5EF4-FFF2-40B4-BE49-F238E27FC236}">
                <a16:creationId xmlns:a16="http://schemas.microsoft.com/office/drawing/2014/main" id="{C9B50344-7EEC-48CC-BACA-982083A28D74}"/>
              </a:ext>
            </a:extLst>
          </p:cNvPr>
          <p:cNvSpPr>
            <a:spLocks/>
          </p:cNvSpPr>
          <p:nvPr/>
        </p:nvSpPr>
        <p:spPr bwMode="auto">
          <a:xfrm>
            <a:off x="6096000" y="1643495"/>
            <a:ext cx="2113723" cy="139148"/>
          </a:xfrm>
          <a:custGeom>
            <a:avLst/>
            <a:gdLst>
              <a:gd name="T0" fmla="*/ 0 w 871"/>
              <a:gd name="T1" fmla="*/ 25 h 25"/>
              <a:gd name="T2" fmla="*/ 871 w 871"/>
              <a:gd name="T3" fmla="*/ 3 h 25"/>
            </a:gdLst>
            <a:ahLst/>
            <a:cxnLst>
              <a:cxn ang="0">
                <a:pos x="T0" y="T1"/>
              </a:cxn>
              <a:cxn ang="0">
                <a:pos x="T2" y="T3"/>
              </a:cxn>
            </a:cxnLst>
            <a:rect l="0" t="0" r="r" b="b"/>
            <a:pathLst>
              <a:path w="871" h="25">
                <a:moveTo>
                  <a:pt x="0" y="25"/>
                </a:moveTo>
                <a:cubicBezTo>
                  <a:pt x="290" y="7"/>
                  <a:pt x="580" y="0"/>
                  <a:pt x="871" y="3"/>
                </a:cubicBezTo>
              </a:path>
            </a:pathLst>
          </a:custGeom>
          <a:noFill/>
          <a:ln w="14288"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2" name="Picture 1">
            <a:extLst>
              <a:ext uri="{FF2B5EF4-FFF2-40B4-BE49-F238E27FC236}">
                <a16:creationId xmlns:a16="http://schemas.microsoft.com/office/drawing/2014/main" id="{3E835452-7487-6825-C80A-9DE4DF396C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6589" y="235346"/>
            <a:ext cx="2275845" cy="2158056"/>
          </a:xfrm>
          <a:prstGeom prst="rect">
            <a:avLst/>
          </a:prstGeom>
        </p:spPr>
      </p:pic>
      <p:sp>
        <p:nvSpPr>
          <p:cNvPr id="3" name="Rectangle 2">
            <a:extLst>
              <a:ext uri="{FF2B5EF4-FFF2-40B4-BE49-F238E27FC236}">
                <a16:creationId xmlns:a16="http://schemas.microsoft.com/office/drawing/2014/main" id="{B5202D73-5F40-C1A9-222C-62F37300DA24}"/>
              </a:ext>
            </a:extLst>
          </p:cNvPr>
          <p:cNvSpPr/>
          <p:nvPr/>
        </p:nvSpPr>
        <p:spPr>
          <a:xfrm>
            <a:off x="5846375" y="3700853"/>
            <a:ext cx="4531970" cy="2308324"/>
          </a:xfrm>
          <a:prstGeom prst="rect">
            <a:avLst/>
          </a:prstGeom>
        </p:spPr>
        <p:txBody>
          <a:bodyPr wrap="square">
            <a:spAutoFit/>
          </a:bodyPr>
          <a:lstStyle/>
          <a:p>
            <a:r>
              <a:rPr lang="en-GB" dirty="0"/>
              <a:t>By contributing a minimum of £5k, your company can become a friend and prominent supporter of the South Asian Heritage Trust, with your name and logo being prominently featured on our website, demonstrating your invaluable involvement during the South Asian Heritage Month.</a:t>
            </a:r>
          </a:p>
        </p:txBody>
      </p:sp>
      <p:grpSp>
        <p:nvGrpSpPr>
          <p:cNvPr id="8" name="Group 7">
            <a:extLst>
              <a:ext uri="{FF2B5EF4-FFF2-40B4-BE49-F238E27FC236}">
                <a16:creationId xmlns:a16="http://schemas.microsoft.com/office/drawing/2014/main" id="{2C05B422-F5CB-213E-AA9A-18EE9C9351E6}"/>
              </a:ext>
            </a:extLst>
          </p:cNvPr>
          <p:cNvGrpSpPr/>
          <p:nvPr/>
        </p:nvGrpSpPr>
        <p:grpSpPr>
          <a:xfrm>
            <a:off x="995978" y="800817"/>
            <a:ext cx="1052512" cy="1041400"/>
            <a:chOff x="995978" y="800817"/>
            <a:chExt cx="1052512" cy="1041400"/>
          </a:xfrm>
        </p:grpSpPr>
        <p:sp>
          <p:nvSpPr>
            <p:cNvPr id="6" name="Freeform 28">
              <a:extLst>
                <a:ext uri="{FF2B5EF4-FFF2-40B4-BE49-F238E27FC236}">
                  <a16:creationId xmlns:a16="http://schemas.microsoft.com/office/drawing/2014/main" id="{96814888-3976-E1D3-6588-C09209FC4B13}"/>
                </a:ext>
              </a:extLst>
            </p:cNvPr>
            <p:cNvSpPr>
              <a:spLocks/>
            </p:cNvSpPr>
            <p:nvPr/>
          </p:nvSpPr>
          <p:spPr bwMode="auto">
            <a:xfrm>
              <a:off x="995978" y="800817"/>
              <a:ext cx="1052512" cy="1041400"/>
            </a:xfrm>
            <a:custGeom>
              <a:avLst/>
              <a:gdLst>
                <a:gd name="T0" fmla="*/ 46 w 276"/>
                <a:gd name="T1" fmla="*/ 232 h 273"/>
                <a:gd name="T2" fmla="*/ 132 w 276"/>
                <a:gd name="T3" fmla="*/ 270 h 273"/>
                <a:gd name="T4" fmla="*/ 206 w 276"/>
                <a:gd name="T5" fmla="*/ 257 h 273"/>
                <a:gd name="T6" fmla="*/ 273 w 276"/>
                <a:gd name="T7" fmla="*/ 137 h 273"/>
                <a:gd name="T8" fmla="*/ 212 w 276"/>
                <a:gd name="T9" fmla="*/ 28 h 273"/>
                <a:gd name="T10" fmla="*/ 87 w 276"/>
                <a:gd name="T11" fmla="*/ 17 h 273"/>
                <a:gd name="T12" fmla="*/ 8 w 276"/>
                <a:gd name="T13" fmla="*/ 114 h 273"/>
                <a:gd name="T14" fmla="*/ 46 w 276"/>
                <a:gd name="T15" fmla="*/ 232 h 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6" h="273">
                  <a:moveTo>
                    <a:pt x="46" y="232"/>
                  </a:moveTo>
                  <a:cubicBezTo>
                    <a:pt x="69" y="255"/>
                    <a:pt x="100" y="268"/>
                    <a:pt x="132" y="270"/>
                  </a:cubicBezTo>
                  <a:cubicBezTo>
                    <a:pt x="157" y="273"/>
                    <a:pt x="183" y="268"/>
                    <a:pt x="206" y="257"/>
                  </a:cubicBezTo>
                  <a:cubicBezTo>
                    <a:pt x="249" y="235"/>
                    <a:pt x="276" y="185"/>
                    <a:pt x="273" y="137"/>
                  </a:cubicBezTo>
                  <a:cubicBezTo>
                    <a:pt x="272" y="93"/>
                    <a:pt x="248" y="52"/>
                    <a:pt x="212" y="28"/>
                  </a:cubicBezTo>
                  <a:cubicBezTo>
                    <a:pt x="175" y="5"/>
                    <a:pt x="127" y="0"/>
                    <a:pt x="87" y="17"/>
                  </a:cubicBezTo>
                  <a:cubicBezTo>
                    <a:pt x="47" y="34"/>
                    <a:pt x="17" y="71"/>
                    <a:pt x="8" y="114"/>
                  </a:cubicBezTo>
                  <a:cubicBezTo>
                    <a:pt x="0" y="156"/>
                    <a:pt x="15" y="202"/>
                    <a:pt x="46" y="232"/>
                  </a:cubicBezTo>
                  <a:close/>
                </a:path>
              </a:pathLst>
            </a:custGeom>
            <a:noFill/>
            <a:ln w="30163" cap="flat">
              <a:solidFill>
                <a:schemeClr val="tx1">
                  <a:lumMod val="7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Rectangle 7">
              <a:extLst>
                <a:ext uri="{FF2B5EF4-FFF2-40B4-BE49-F238E27FC236}">
                  <a16:creationId xmlns:a16="http://schemas.microsoft.com/office/drawing/2014/main" id="{82D5CE19-423D-692B-B9B7-18E869C42747}"/>
                </a:ext>
              </a:extLst>
            </p:cNvPr>
            <p:cNvSpPr>
              <a:spLocks noChangeArrowheads="1"/>
            </p:cNvSpPr>
            <p:nvPr/>
          </p:nvSpPr>
          <p:spPr bwMode="auto">
            <a:xfrm>
              <a:off x="1192015" y="975820"/>
              <a:ext cx="660437"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4400" b="1" i="0" u="none" strike="noStrike" cap="none" normalizeH="0" baseline="0" dirty="0">
                  <a:ln>
                    <a:noFill/>
                  </a:ln>
                  <a:effectLst/>
                  <a:latin typeface="+mj-lt"/>
                </a:rPr>
                <a:t>0</a:t>
              </a:r>
              <a:r>
                <a:rPr kumimoji="0" lang="en-GB" altLang="ru-RU" sz="4400" b="1" i="0" u="none" strike="noStrike" cap="none" normalizeH="0" baseline="0" dirty="0">
                  <a:ln>
                    <a:noFill/>
                  </a:ln>
                  <a:effectLst/>
                  <a:latin typeface="+mj-lt"/>
                </a:rPr>
                <a:t>2</a:t>
              </a:r>
              <a:endParaRPr kumimoji="0" lang="ru-RU" altLang="ru-RU" sz="1000" b="0" i="0" u="none" strike="noStrike" cap="none" normalizeH="0" baseline="0" dirty="0">
                <a:ln>
                  <a:noFill/>
                </a:ln>
                <a:effectLst/>
                <a:latin typeface="+mj-lt"/>
              </a:endParaRPr>
            </a:p>
          </p:txBody>
        </p:sp>
      </p:grpSp>
      <p:sp>
        <p:nvSpPr>
          <p:cNvPr id="23" name="Freeform 17">
            <a:extLst>
              <a:ext uri="{FF2B5EF4-FFF2-40B4-BE49-F238E27FC236}">
                <a16:creationId xmlns:a16="http://schemas.microsoft.com/office/drawing/2014/main" id="{10281B70-B21C-EFE3-9A53-C320DAB4DF77}"/>
              </a:ext>
            </a:extLst>
          </p:cNvPr>
          <p:cNvSpPr>
            <a:spLocks/>
          </p:cNvSpPr>
          <p:nvPr/>
        </p:nvSpPr>
        <p:spPr bwMode="auto">
          <a:xfrm>
            <a:off x="1436331" y="2445462"/>
            <a:ext cx="3711112" cy="3711112"/>
          </a:xfrm>
          <a:custGeom>
            <a:avLst/>
            <a:gdLst>
              <a:gd name="T0" fmla="*/ 435 w 525"/>
              <a:gd name="T1" fmla="*/ 97 h 525"/>
              <a:gd name="T2" fmla="*/ 94 w 525"/>
              <a:gd name="T3" fmla="*/ 106 h 525"/>
              <a:gd name="T4" fmla="*/ 120 w 525"/>
              <a:gd name="T5" fmla="*/ 439 h 525"/>
              <a:gd name="T6" fmla="*/ 448 w 525"/>
              <a:gd name="T7" fmla="*/ 412 h 525"/>
              <a:gd name="T8" fmla="*/ 435 w 525"/>
              <a:gd name="T9" fmla="*/ 97 h 525"/>
            </a:gdLst>
            <a:ahLst/>
            <a:cxnLst>
              <a:cxn ang="0">
                <a:pos x="T0" y="T1"/>
              </a:cxn>
              <a:cxn ang="0">
                <a:pos x="T2" y="T3"/>
              </a:cxn>
              <a:cxn ang="0">
                <a:pos x="T4" y="T5"/>
              </a:cxn>
              <a:cxn ang="0">
                <a:pos x="T6" y="T7"/>
              </a:cxn>
              <a:cxn ang="0">
                <a:pos x="T8" y="T9"/>
              </a:cxn>
            </a:cxnLst>
            <a:rect l="0" t="0" r="r" b="b"/>
            <a:pathLst>
              <a:path w="525" h="525">
                <a:moveTo>
                  <a:pt x="435" y="97"/>
                </a:moveTo>
                <a:cubicBezTo>
                  <a:pt x="342" y="0"/>
                  <a:pt x="187" y="17"/>
                  <a:pt x="94" y="106"/>
                </a:cubicBezTo>
                <a:cubicBezTo>
                  <a:pt x="0" y="196"/>
                  <a:pt x="32" y="356"/>
                  <a:pt x="120" y="439"/>
                </a:cubicBezTo>
                <a:cubicBezTo>
                  <a:pt x="211" y="525"/>
                  <a:pt x="370" y="506"/>
                  <a:pt x="448" y="412"/>
                </a:cubicBezTo>
                <a:cubicBezTo>
                  <a:pt x="525" y="319"/>
                  <a:pt x="519" y="182"/>
                  <a:pt x="435" y="97"/>
                </a:cubicBezTo>
                <a:close/>
              </a:path>
            </a:pathLst>
          </a:custGeom>
          <a:noFill/>
          <a:ln w="30163" cap="rnd">
            <a:solidFill>
              <a:schemeClr val="tx1">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grpSp>
        <p:nvGrpSpPr>
          <p:cNvPr id="28" name="Group 27">
            <a:extLst>
              <a:ext uri="{FF2B5EF4-FFF2-40B4-BE49-F238E27FC236}">
                <a16:creationId xmlns:a16="http://schemas.microsoft.com/office/drawing/2014/main" id="{8F945A23-83C5-2027-0494-C646549481AF}"/>
              </a:ext>
            </a:extLst>
          </p:cNvPr>
          <p:cNvGrpSpPr/>
          <p:nvPr/>
        </p:nvGrpSpPr>
        <p:grpSpPr>
          <a:xfrm>
            <a:off x="2135263" y="3512506"/>
            <a:ext cx="2313248" cy="1668723"/>
            <a:chOff x="2274613" y="4645025"/>
            <a:chExt cx="1245827" cy="898709"/>
          </a:xfrm>
        </p:grpSpPr>
        <p:sp>
          <p:nvSpPr>
            <p:cNvPr id="29" name="Freeform 19">
              <a:extLst>
                <a:ext uri="{FF2B5EF4-FFF2-40B4-BE49-F238E27FC236}">
                  <a16:creationId xmlns:a16="http://schemas.microsoft.com/office/drawing/2014/main" id="{4C4F26F5-4D44-A10F-B322-00E23491A010}"/>
                </a:ext>
              </a:extLst>
            </p:cNvPr>
            <p:cNvSpPr>
              <a:spLocks noEditPoints="1"/>
            </p:cNvSpPr>
            <p:nvPr/>
          </p:nvSpPr>
          <p:spPr bwMode="auto">
            <a:xfrm>
              <a:off x="2511425" y="4645025"/>
              <a:ext cx="784225" cy="438150"/>
            </a:xfrm>
            <a:custGeom>
              <a:avLst/>
              <a:gdLst>
                <a:gd name="T0" fmla="*/ 157 w 206"/>
                <a:gd name="T1" fmla="*/ 46 h 115"/>
                <a:gd name="T2" fmla="*/ 159 w 206"/>
                <a:gd name="T3" fmla="*/ 72 h 115"/>
                <a:gd name="T4" fmla="*/ 145 w 206"/>
                <a:gd name="T5" fmla="*/ 80 h 115"/>
                <a:gd name="T6" fmla="*/ 117 w 206"/>
                <a:gd name="T7" fmla="*/ 58 h 115"/>
                <a:gd name="T8" fmla="*/ 79 w 206"/>
                <a:gd name="T9" fmla="*/ 60 h 115"/>
                <a:gd name="T10" fmla="*/ 78 w 206"/>
                <a:gd name="T11" fmla="*/ 40 h 115"/>
                <a:gd name="T12" fmla="*/ 144 w 206"/>
                <a:gd name="T13" fmla="*/ 26 h 115"/>
                <a:gd name="T14" fmla="*/ 51 w 206"/>
                <a:gd name="T15" fmla="*/ 94 h 115"/>
                <a:gd name="T16" fmla="*/ 66 w 206"/>
                <a:gd name="T17" fmla="*/ 78 h 115"/>
                <a:gd name="T18" fmla="*/ 49 w 206"/>
                <a:gd name="T19" fmla="*/ 83 h 115"/>
                <a:gd name="T20" fmla="*/ 59 w 206"/>
                <a:gd name="T21" fmla="*/ 90 h 115"/>
                <a:gd name="T22" fmla="*/ 62 w 206"/>
                <a:gd name="T23" fmla="*/ 104 h 115"/>
                <a:gd name="T24" fmla="*/ 81 w 206"/>
                <a:gd name="T25" fmla="*/ 82 h 115"/>
                <a:gd name="T26" fmla="*/ 68 w 206"/>
                <a:gd name="T27" fmla="*/ 81 h 115"/>
                <a:gd name="T28" fmla="*/ 89 w 206"/>
                <a:gd name="T29" fmla="*/ 84 h 115"/>
                <a:gd name="T30" fmla="*/ 69 w 206"/>
                <a:gd name="T31" fmla="*/ 108 h 115"/>
                <a:gd name="T32" fmla="*/ 89 w 206"/>
                <a:gd name="T33" fmla="*/ 84 h 115"/>
                <a:gd name="T34" fmla="*/ 78 w 206"/>
                <a:gd name="T35" fmla="*/ 111 h 115"/>
                <a:gd name="T36" fmla="*/ 96 w 206"/>
                <a:gd name="T37" fmla="*/ 104 h 115"/>
                <a:gd name="T38" fmla="*/ 80 w 206"/>
                <a:gd name="T39" fmla="*/ 104 h 115"/>
                <a:gd name="T40" fmla="*/ 79 w 206"/>
                <a:gd name="T41" fmla="*/ 31 h 115"/>
                <a:gd name="T42" fmla="*/ 64 w 206"/>
                <a:gd name="T43" fmla="*/ 32 h 115"/>
                <a:gd name="T44" fmla="*/ 47 w 206"/>
                <a:gd name="T45" fmla="*/ 55 h 115"/>
                <a:gd name="T46" fmla="*/ 49 w 206"/>
                <a:gd name="T47" fmla="*/ 83 h 115"/>
                <a:gd name="T48" fmla="*/ 106 w 206"/>
                <a:gd name="T49" fmla="*/ 113 h 115"/>
                <a:gd name="T50" fmla="*/ 106 w 206"/>
                <a:gd name="T51" fmla="*/ 105 h 115"/>
                <a:gd name="T52" fmla="*/ 125 w 206"/>
                <a:gd name="T53" fmla="*/ 103 h 115"/>
                <a:gd name="T54" fmla="*/ 135 w 206"/>
                <a:gd name="T55" fmla="*/ 103 h 115"/>
                <a:gd name="T56" fmla="*/ 146 w 206"/>
                <a:gd name="T57" fmla="*/ 95 h 115"/>
                <a:gd name="T58" fmla="*/ 0 w 206"/>
                <a:gd name="T59" fmla="*/ 52 h 115"/>
                <a:gd name="T60" fmla="*/ 25 w 206"/>
                <a:gd name="T61" fmla="*/ 71 h 115"/>
                <a:gd name="T62" fmla="*/ 33 w 206"/>
                <a:gd name="T63" fmla="*/ 72 h 115"/>
                <a:gd name="T64" fmla="*/ 69 w 206"/>
                <a:gd name="T65" fmla="*/ 22 h 115"/>
                <a:gd name="T66" fmla="*/ 52 w 206"/>
                <a:gd name="T67" fmla="*/ 7 h 115"/>
                <a:gd name="T68" fmla="*/ 175 w 206"/>
                <a:gd name="T69" fmla="*/ 1 h 115"/>
                <a:gd name="T70" fmla="*/ 144 w 206"/>
                <a:gd name="T71" fmla="*/ 27 h 115"/>
                <a:gd name="T72" fmla="*/ 170 w 206"/>
                <a:gd name="T73" fmla="*/ 70 h 115"/>
                <a:gd name="T74" fmla="*/ 175 w 206"/>
                <a:gd name="T75" fmla="*/ 70 h 115"/>
                <a:gd name="T76" fmla="*/ 206 w 206"/>
                <a:gd name="T77" fmla="*/ 55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06" h="115">
                  <a:moveTo>
                    <a:pt x="145" y="26"/>
                  </a:moveTo>
                  <a:cubicBezTo>
                    <a:pt x="149" y="33"/>
                    <a:pt x="153" y="40"/>
                    <a:pt x="157" y="46"/>
                  </a:cubicBezTo>
                  <a:cubicBezTo>
                    <a:pt x="161" y="53"/>
                    <a:pt x="165" y="60"/>
                    <a:pt x="168" y="67"/>
                  </a:cubicBezTo>
                  <a:cubicBezTo>
                    <a:pt x="165" y="68"/>
                    <a:pt x="162" y="70"/>
                    <a:pt x="159" y="72"/>
                  </a:cubicBezTo>
                  <a:cubicBezTo>
                    <a:pt x="157" y="75"/>
                    <a:pt x="155" y="78"/>
                    <a:pt x="153" y="81"/>
                  </a:cubicBezTo>
                  <a:cubicBezTo>
                    <a:pt x="151" y="84"/>
                    <a:pt x="148" y="82"/>
                    <a:pt x="145" y="80"/>
                  </a:cubicBezTo>
                  <a:cubicBezTo>
                    <a:pt x="142" y="77"/>
                    <a:pt x="138" y="74"/>
                    <a:pt x="135" y="72"/>
                  </a:cubicBezTo>
                  <a:cubicBezTo>
                    <a:pt x="129" y="67"/>
                    <a:pt x="123" y="62"/>
                    <a:pt x="117" y="58"/>
                  </a:cubicBezTo>
                  <a:cubicBezTo>
                    <a:pt x="112" y="54"/>
                    <a:pt x="105" y="50"/>
                    <a:pt x="98" y="51"/>
                  </a:cubicBezTo>
                  <a:cubicBezTo>
                    <a:pt x="91" y="52"/>
                    <a:pt x="86" y="58"/>
                    <a:pt x="79" y="60"/>
                  </a:cubicBezTo>
                  <a:cubicBezTo>
                    <a:pt x="74" y="61"/>
                    <a:pt x="66" y="59"/>
                    <a:pt x="65" y="53"/>
                  </a:cubicBezTo>
                  <a:cubicBezTo>
                    <a:pt x="64" y="46"/>
                    <a:pt x="73" y="43"/>
                    <a:pt x="78" y="40"/>
                  </a:cubicBezTo>
                  <a:cubicBezTo>
                    <a:pt x="84" y="36"/>
                    <a:pt x="92" y="34"/>
                    <a:pt x="99" y="31"/>
                  </a:cubicBezTo>
                  <a:cubicBezTo>
                    <a:pt x="114" y="27"/>
                    <a:pt x="129" y="21"/>
                    <a:pt x="144" y="26"/>
                  </a:cubicBezTo>
                  <a:cubicBezTo>
                    <a:pt x="144" y="26"/>
                    <a:pt x="144" y="26"/>
                    <a:pt x="145" y="26"/>
                  </a:cubicBezTo>
                  <a:close/>
                  <a:moveTo>
                    <a:pt x="51" y="94"/>
                  </a:moveTo>
                  <a:cubicBezTo>
                    <a:pt x="57" y="95"/>
                    <a:pt x="61" y="89"/>
                    <a:pt x="64" y="85"/>
                  </a:cubicBezTo>
                  <a:cubicBezTo>
                    <a:pt x="66" y="83"/>
                    <a:pt x="67" y="80"/>
                    <a:pt x="66" y="78"/>
                  </a:cubicBezTo>
                  <a:cubicBezTo>
                    <a:pt x="65" y="75"/>
                    <a:pt x="63" y="74"/>
                    <a:pt x="61" y="74"/>
                  </a:cubicBezTo>
                  <a:cubicBezTo>
                    <a:pt x="57" y="75"/>
                    <a:pt x="51" y="80"/>
                    <a:pt x="49" y="83"/>
                  </a:cubicBezTo>
                  <a:cubicBezTo>
                    <a:pt x="46" y="87"/>
                    <a:pt x="46" y="93"/>
                    <a:pt x="51" y="94"/>
                  </a:cubicBezTo>
                  <a:close/>
                  <a:moveTo>
                    <a:pt x="59" y="90"/>
                  </a:moveTo>
                  <a:cubicBezTo>
                    <a:pt x="57" y="93"/>
                    <a:pt x="54" y="96"/>
                    <a:pt x="55" y="99"/>
                  </a:cubicBezTo>
                  <a:cubicBezTo>
                    <a:pt x="56" y="102"/>
                    <a:pt x="59" y="105"/>
                    <a:pt x="62" y="104"/>
                  </a:cubicBezTo>
                  <a:cubicBezTo>
                    <a:pt x="68" y="103"/>
                    <a:pt x="73" y="95"/>
                    <a:pt x="77" y="91"/>
                  </a:cubicBezTo>
                  <a:cubicBezTo>
                    <a:pt x="79" y="88"/>
                    <a:pt x="81" y="86"/>
                    <a:pt x="81" y="82"/>
                  </a:cubicBezTo>
                  <a:cubicBezTo>
                    <a:pt x="81" y="79"/>
                    <a:pt x="79" y="77"/>
                    <a:pt x="75" y="77"/>
                  </a:cubicBezTo>
                  <a:cubicBezTo>
                    <a:pt x="72" y="77"/>
                    <a:pt x="70" y="79"/>
                    <a:pt x="68" y="81"/>
                  </a:cubicBezTo>
                  <a:cubicBezTo>
                    <a:pt x="65" y="84"/>
                    <a:pt x="62" y="87"/>
                    <a:pt x="59" y="90"/>
                  </a:cubicBezTo>
                  <a:close/>
                  <a:moveTo>
                    <a:pt x="89" y="84"/>
                  </a:moveTo>
                  <a:cubicBezTo>
                    <a:pt x="83" y="80"/>
                    <a:pt x="77" y="89"/>
                    <a:pt x="74" y="92"/>
                  </a:cubicBezTo>
                  <a:cubicBezTo>
                    <a:pt x="71" y="96"/>
                    <a:pt x="62" y="104"/>
                    <a:pt x="69" y="108"/>
                  </a:cubicBezTo>
                  <a:cubicBezTo>
                    <a:pt x="75" y="112"/>
                    <a:pt x="81" y="103"/>
                    <a:pt x="85" y="100"/>
                  </a:cubicBezTo>
                  <a:cubicBezTo>
                    <a:pt x="88" y="96"/>
                    <a:pt x="95" y="89"/>
                    <a:pt x="89" y="84"/>
                  </a:cubicBezTo>
                  <a:close/>
                  <a:moveTo>
                    <a:pt x="80" y="104"/>
                  </a:moveTo>
                  <a:cubicBezTo>
                    <a:pt x="78" y="106"/>
                    <a:pt x="77" y="109"/>
                    <a:pt x="78" y="111"/>
                  </a:cubicBezTo>
                  <a:cubicBezTo>
                    <a:pt x="79" y="113"/>
                    <a:pt x="81" y="115"/>
                    <a:pt x="84" y="114"/>
                  </a:cubicBezTo>
                  <a:cubicBezTo>
                    <a:pt x="89" y="113"/>
                    <a:pt x="94" y="108"/>
                    <a:pt x="96" y="104"/>
                  </a:cubicBezTo>
                  <a:cubicBezTo>
                    <a:pt x="99" y="100"/>
                    <a:pt x="97" y="93"/>
                    <a:pt x="91" y="94"/>
                  </a:cubicBezTo>
                  <a:cubicBezTo>
                    <a:pt x="86" y="95"/>
                    <a:pt x="83" y="101"/>
                    <a:pt x="80" y="104"/>
                  </a:cubicBezTo>
                  <a:close/>
                  <a:moveTo>
                    <a:pt x="87" y="36"/>
                  </a:moveTo>
                  <a:cubicBezTo>
                    <a:pt x="85" y="34"/>
                    <a:pt x="82" y="33"/>
                    <a:pt x="79" y="31"/>
                  </a:cubicBezTo>
                  <a:cubicBezTo>
                    <a:pt x="76" y="30"/>
                    <a:pt x="72" y="27"/>
                    <a:pt x="69" y="28"/>
                  </a:cubicBezTo>
                  <a:cubicBezTo>
                    <a:pt x="67" y="28"/>
                    <a:pt x="66" y="30"/>
                    <a:pt x="64" y="32"/>
                  </a:cubicBezTo>
                  <a:cubicBezTo>
                    <a:pt x="62" y="35"/>
                    <a:pt x="61" y="37"/>
                    <a:pt x="59" y="40"/>
                  </a:cubicBezTo>
                  <a:cubicBezTo>
                    <a:pt x="55" y="45"/>
                    <a:pt x="51" y="50"/>
                    <a:pt x="47" y="55"/>
                  </a:cubicBezTo>
                  <a:cubicBezTo>
                    <a:pt x="43" y="61"/>
                    <a:pt x="38" y="67"/>
                    <a:pt x="34" y="72"/>
                  </a:cubicBezTo>
                  <a:cubicBezTo>
                    <a:pt x="39" y="76"/>
                    <a:pt x="44" y="80"/>
                    <a:pt x="49" y="83"/>
                  </a:cubicBezTo>
                  <a:moveTo>
                    <a:pt x="91" y="110"/>
                  </a:moveTo>
                  <a:cubicBezTo>
                    <a:pt x="96" y="113"/>
                    <a:pt x="101" y="114"/>
                    <a:pt x="106" y="113"/>
                  </a:cubicBezTo>
                  <a:cubicBezTo>
                    <a:pt x="108" y="112"/>
                    <a:pt x="111" y="112"/>
                    <a:pt x="110" y="109"/>
                  </a:cubicBezTo>
                  <a:cubicBezTo>
                    <a:pt x="110" y="107"/>
                    <a:pt x="107" y="107"/>
                    <a:pt x="106" y="105"/>
                  </a:cubicBezTo>
                  <a:cubicBezTo>
                    <a:pt x="110" y="109"/>
                    <a:pt x="116" y="115"/>
                    <a:pt x="123" y="111"/>
                  </a:cubicBezTo>
                  <a:cubicBezTo>
                    <a:pt x="125" y="109"/>
                    <a:pt x="126" y="106"/>
                    <a:pt x="125" y="103"/>
                  </a:cubicBezTo>
                  <a:cubicBezTo>
                    <a:pt x="124" y="100"/>
                    <a:pt x="121" y="98"/>
                    <a:pt x="118" y="96"/>
                  </a:cubicBezTo>
                  <a:cubicBezTo>
                    <a:pt x="122" y="101"/>
                    <a:pt x="129" y="107"/>
                    <a:pt x="135" y="103"/>
                  </a:cubicBezTo>
                  <a:cubicBezTo>
                    <a:pt x="142" y="98"/>
                    <a:pt x="136" y="91"/>
                    <a:pt x="131" y="88"/>
                  </a:cubicBezTo>
                  <a:cubicBezTo>
                    <a:pt x="135" y="92"/>
                    <a:pt x="139" y="97"/>
                    <a:pt x="146" y="95"/>
                  </a:cubicBezTo>
                  <a:cubicBezTo>
                    <a:pt x="152" y="94"/>
                    <a:pt x="153" y="87"/>
                    <a:pt x="150" y="82"/>
                  </a:cubicBezTo>
                  <a:moveTo>
                    <a:pt x="0" y="52"/>
                  </a:moveTo>
                  <a:cubicBezTo>
                    <a:pt x="6" y="56"/>
                    <a:pt x="12" y="61"/>
                    <a:pt x="17" y="65"/>
                  </a:cubicBezTo>
                  <a:cubicBezTo>
                    <a:pt x="20" y="67"/>
                    <a:pt x="23" y="69"/>
                    <a:pt x="25" y="71"/>
                  </a:cubicBezTo>
                  <a:cubicBezTo>
                    <a:pt x="26" y="72"/>
                    <a:pt x="28" y="75"/>
                    <a:pt x="30" y="75"/>
                  </a:cubicBezTo>
                  <a:cubicBezTo>
                    <a:pt x="31" y="75"/>
                    <a:pt x="32" y="73"/>
                    <a:pt x="33" y="72"/>
                  </a:cubicBezTo>
                  <a:moveTo>
                    <a:pt x="67" y="29"/>
                  </a:moveTo>
                  <a:cubicBezTo>
                    <a:pt x="69" y="27"/>
                    <a:pt x="73" y="25"/>
                    <a:pt x="69" y="22"/>
                  </a:cubicBezTo>
                  <a:cubicBezTo>
                    <a:pt x="67" y="19"/>
                    <a:pt x="64" y="17"/>
                    <a:pt x="61" y="15"/>
                  </a:cubicBezTo>
                  <a:cubicBezTo>
                    <a:pt x="58" y="12"/>
                    <a:pt x="55" y="10"/>
                    <a:pt x="52" y="7"/>
                  </a:cubicBezTo>
                  <a:cubicBezTo>
                    <a:pt x="49" y="5"/>
                    <a:pt x="46" y="3"/>
                    <a:pt x="42" y="0"/>
                  </a:cubicBezTo>
                  <a:moveTo>
                    <a:pt x="175" y="1"/>
                  </a:moveTo>
                  <a:cubicBezTo>
                    <a:pt x="164" y="8"/>
                    <a:pt x="152" y="13"/>
                    <a:pt x="140" y="19"/>
                  </a:cubicBezTo>
                  <a:cubicBezTo>
                    <a:pt x="142" y="22"/>
                    <a:pt x="143" y="24"/>
                    <a:pt x="144" y="27"/>
                  </a:cubicBezTo>
                  <a:moveTo>
                    <a:pt x="168" y="65"/>
                  </a:moveTo>
                  <a:cubicBezTo>
                    <a:pt x="169" y="67"/>
                    <a:pt x="169" y="68"/>
                    <a:pt x="170" y="70"/>
                  </a:cubicBezTo>
                  <a:cubicBezTo>
                    <a:pt x="171" y="71"/>
                    <a:pt x="171" y="71"/>
                    <a:pt x="172" y="71"/>
                  </a:cubicBezTo>
                  <a:cubicBezTo>
                    <a:pt x="173" y="71"/>
                    <a:pt x="174" y="70"/>
                    <a:pt x="175" y="70"/>
                  </a:cubicBezTo>
                  <a:cubicBezTo>
                    <a:pt x="178" y="68"/>
                    <a:pt x="182" y="67"/>
                    <a:pt x="185" y="65"/>
                  </a:cubicBezTo>
                  <a:cubicBezTo>
                    <a:pt x="192" y="62"/>
                    <a:pt x="199" y="59"/>
                    <a:pt x="206" y="55"/>
                  </a:cubicBezTo>
                </a:path>
              </a:pathLst>
            </a:custGeom>
            <a:noFill/>
            <a:ln w="19050" cap="rnd">
              <a:solidFill>
                <a:schemeClr val="tx1">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0" name="Rectangle 29">
              <a:extLst>
                <a:ext uri="{FF2B5EF4-FFF2-40B4-BE49-F238E27FC236}">
                  <a16:creationId xmlns:a16="http://schemas.microsoft.com/office/drawing/2014/main" id="{E75333C4-7AD6-1BCB-6AF1-F6E5E40D6C80}"/>
                </a:ext>
              </a:extLst>
            </p:cNvPr>
            <p:cNvSpPr/>
            <p:nvPr/>
          </p:nvSpPr>
          <p:spPr>
            <a:xfrm>
              <a:off x="2274613" y="5228797"/>
              <a:ext cx="1245827" cy="314937"/>
            </a:xfrm>
            <a:prstGeom prst="rect">
              <a:avLst/>
            </a:prstGeom>
          </p:spPr>
          <p:txBody>
            <a:bodyPr wrap="square">
              <a:spAutoFit/>
            </a:bodyPr>
            <a:lstStyle/>
            <a:p>
              <a:pPr algn="ctr"/>
              <a:r>
                <a:rPr lang="en-GB" sz="3200" dirty="0"/>
                <a:t>FRIEND</a:t>
              </a:r>
              <a:endParaRPr lang="ru-RU" sz="3200" dirty="0"/>
            </a:p>
          </p:txBody>
        </p:sp>
      </p:grpSp>
      <p:sp>
        <p:nvSpPr>
          <p:cNvPr id="4" name="Rectangle 50">
            <a:extLst>
              <a:ext uri="{FF2B5EF4-FFF2-40B4-BE49-F238E27FC236}">
                <a16:creationId xmlns:a16="http://schemas.microsoft.com/office/drawing/2014/main" id="{1B966F9D-4694-3C6B-FDBE-B85FA088818F}"/>
              </a:ext>
            </a:extLst>
          </p:cNvPr>
          <p:cNvSpPr>
            <a:spLocks noChangeArrowheads="1"/>
          </p:cNvSpPr>
          <p:nvPr/>
        </p:nvSpPr>
        <p:spPr bwMode="auto">
          <a:xfrm>
            <a:off x="7353382" y="2284561"/>
            <a:ext cx="801501"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ru-RU" sz="7200" b="1" i="0" u="none" strike="noStrike" cap="none" normalizeH="0" baseline="0" dirty="0">
                <a:ln>
                  <a:noFill/>
                </a:ln>
                <a:effectLst/>
                <a:latin typeface="Amatic" panose="02000803000000000000" pitchFamily="2" charset="0"/>
              </a:rPr>
              <a:t>£5k</a:t>
            </a:r>
            <a:endParaRPr kumimoji="0" lang="ru-RU" altLang="ru-RU" sz="7200" b="0" i="0" u="none" strike="noStrike" cap="none" normalizeH="0" baseline="0" dirty="0">
              <a:ln>
                <a:noFill/>
              </a:ln>
              <a:effectLst/>
            </a:endParaRPr>
          </a:p>
        </p:txBody>
      </p:sp>
    </p:spTree>
    <p:extLst>
      <p:ext uri="{BB962C8B-B14F-4D97-AF65-F5344CB8AC3E}">
        <p14:creationId xmlns:p14="http://schemas.microsoft.com/office/powerpoint/2010/main" val="3704951205"/>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1250"/>
                                      </p:stCondLst>
                                      <p:childTnLst>
                                        <p:set>
                                          <p:cBhvr>
                                            <p:cTn id="6" dur="1" fill="hold">
                                              <p:stCondLst>
                                                <p:cond delay="0"/>
                                              </p:stCondLst>
                                            </p:cTn>
                                            <p:tgtEl>
                                              <p:spTgt spid="2"/>
                                            </p:tgtEl>
                                            <p:attrNameLst>
                                              <p:attrName>style.visibility</p:attrName>
                                            </p:attrNameLst>
                                          </p:cBhvr>
                                          <p:to>
                                            <p:strVal val="visible"/>
                                          </p:to>
                                        </p:set>
                                      </p:childTnLst>
                                    </p:cTn>
                                  </p:par>
                                  <p:par>
                                    <p:cTn id="7" presetID="2" presetClass="entr" presetSubtype="8" fill="hold" grpId="0" nodeType="withEffect" p14:presetBounceEnd="67000">
                                      <p:stCondLst>
                                        <p:cond delay="1250"/>
                                      </p:stCondLst>
                                      <p:childTnLst>
                                        <p:set>
                                          <p:cBhvr>
                                            <p:cTn id="8" dur="1" fill="hold">
                                              <p:stCondLst>
                                                <p:cond delay="0"/>
                                              </p:stCondLst>
                                            </p:cTn>
                                            <p:tgtEl>
                                              <p:spTgt spid="3"/>
                                            </p:tgtEl>
                                            <p:attrNameLst>
                                              <p:attrName>style.visibility</p:attrName>
                                            </p:attrNameLst>
                                          </p:cBhvr>
                                          <p:to>
                                            <p:strVal val="visible"/>
                                          </p:to>
                                        </p:set>
                                        <p:anim calcmode="lin" valueType="num" p14:bounceEnd="67000">
                                          <p:cBhvr additive="base">
                                            <p:cTn id="9" dur="1000" fill="hold"/>
                                            <p:tgtEl>
                                              <p:spTgt spid="3"/>
                                            </p:tgtEl>
                                            <p:attrNameLst>
                                              <p:attrName>ppt_x</p:attrName>
                                            </p:attrNameLst>
                                          </p:cBhvr>
                                          <p:tavLst>
                                            <p:tav tm="0">
                                              <p:val>
                                                <p:strVal val="0-#ppt_w/2"/>
                                              </p:val>
                                            </p:tav>
                                            <p:tav tm="100000">
                                              <p:val>
                                                <p:strVal val="#ppt_x"/>
                                              </p:val>
                                            </p:tav>
                                          </p:tavLst>
                                        </p:anim>
                                        <p:anim calcmode="lin" valueType="num" p14:bounceEnd="67000">
                                          <p:cBhvr additive="base">
                                            <p:cTn id="10" dur="1000" fill="hold"/>
                                            <p:tgtEl>
                                              <p:spTgt spid="3"/>
                                            </p:tgtEl>
                                            <p:attrNameLst>
                                              <p:attrName>ppt_y</p:attrName>
                                            </p:attrNameLst>
                                          </p:cBhvr>
                                          <p:tavLst>
                                            <p:tav tm="0">
                                              <p:val>
                                                <p:strVal val="#ppt_y"/>
                                              </p:val>
                                            </p:tav>
                                            <p:tav tm="100000">
                                              <p:val>
                                                <p:strVal val="#ppt_y"/>
                                              </p:val>
                                            </p:tav>
                                          </p:tavLst>
                                        </p:anim>
                                      </p:childTnLst>
                                    </p:cTn>
                                  </p:par>
                                  <p:par>
                                    <p:cTn id="11" presetID="2" presetClass="entr" presetSubtype="4" fill="hold" grpId="0" nodeType="withEffect" p14:presetBounceEnd="67000">
                                      <p:stCondLst>
                                        <p:cond delay="200"/>
                                      </p:stCondLst>
                                      <p:childTnLst>
                                        <p:set>
                                          <p:cBhvr>
                                            <p:cTn id="12" dur="1" fill="hold">
                                              <p:stCondLst>
                                                <p:cond delay="0"/>
                                              </p:stCondLst>
                                            </p:cTn>
                                            <p:tgtEl>
                                              <p:spTgt spid="23"/>
                                            </p:tgtEl>
                                            <p:attrNameLst>
                                              <p:attrName>style.visibility</p:attrName>
                                            </p:attrNameLst>
                                          </p:cBhvr>
                                          <p:to>
                                            <p:strVal val="visible"/>
                                          </p:to>
                                        </p:set>
                                        <p:anim calcmode="lin" valueType="num" p14:bounceEnd="67000">
                                          <p:cBhvr additive="base">
                                            <p:cTn id="13" dur="1000" fill="hold"/>
                                            <p:tgtEl>
                                              <p:spTgt spid="23"/>
                                            </p:tgtEl>
                                            <p:attrNameLst>
                                              <p:attrName>ppt_x</p:attrName>
                                            </p:attrNameLst>
                                          </p:cBhvr>
                                          <p:tavLst>
                                            <p:tav tm="0">
                                              <p:val>
                                                <p:strVal val="#ppt_x"/>
                                              </p:val>
                                            </p:tav>
                                            <p:tav tm="100000">
                                              <p:val>
                                                <p:strVal val="#ppt_x"/>
                                              </p:val>
                                            </p:tav>
                                          </p:tavLst>
                                        </p:anim>
                                        <p:anim calcmode="lin" valueType="num" p14:bounceEnd="67000">
                                          <p:cBhvr additive="base">
                                            <p:cTn id="14" dur="1000" fill="hold"/>
                                            <p:tgtEl>
                                              <p:spTgt spid="23"/>
                                            </p:tgtEl>
                                            <p:attrNameLst>
                                              <p:attrName>ppt_y</p:attrName>
                                            </p:attrNameLst>
                                          </p:cBhvr>
                                          <p:tavLst>
                                            <p:tav tm="0">
                                              <p:val>
                                                <p:strVal val="1+#ppt_h/2"/>
                                              </p:val>
                                            </p:tav>
                                            <p:tav tm="100000">
                                              <p:val>
                                                <p:strVal val="#ppt_y"/>
                                              </p:val>
                                            </p:tav>
                                          </p:tavLst>
                                        </p:anim>
                                      </p:childTnLst>
                                    </p:cTn>
                                  </p:par>
                                  <p:par>
                                    <p:cTn id="15" presetID="53" presetClass="entr" presetSubtype="16" fill="hold" nodeType="withEffect">
                                      <p:stCondLst>
                                        <p:cond delay="300"/>
                                      </p:stCondLst>
                                      <p:childTnLst>
                                        <p:set>
                                          <p:cBhvr>
                                            <p:cTn id="16" dur="1" fill="hold">
                                              <p:stCondLst>
                                                <p:cond delay="0"/>
                                              </p:stCondLst>
                                            </p:cTn>
                                            <p:tgtEl>
                                              <p:spTgt spid="28"/>
                                            </p:tgtEl>
                                            <p:attrNameLst>
                                              <p:attrName>style.visibility</p:attrName>
                                            </p:attrNameLst>
                                          </p:cBhvr>
                                          <p:to>
                                            <p:strVal val="visible"/>
                                          </p:to>
                                        </p:set>
                                        <p:anim calcmode="lin" valueType="num">
                                          <p:cBhvr>
                                            <p:cTn id="17" dur="500" fill="hold"/>
                                            <p:tgtEl>
                                              <p:spTgt spid="28"/>
                                            </p:tgtEl>
                                            <p:attrNameLst>
                                              <p:attrName>ppt_w</p:attrName>
                                            </p:attrNameLst>
                                          </p:cBhvr>
                                          <p:tavLst>
                                            <p:tav tm="0">
                                              <p:val>
                                                <p:fltVal val="0"/>
                                              </p:val>
                                            </p:tav>
                                            <p:tav tm="100000">
                                              <p:val>
                                                <p:strVal val="#ppt_w"/>
                                              </p:val>
                                            </p:tav>
                                          </p:tavLst>
                                        </p:anim>
                                        <p:anim calcmode="lin" valueType="num">
                                          <p:cBhvr>
                                            <p:cTn id="18" dur="500" fill="hold"/>
                                            <p:tgtEl>
                                              <p:spTgt spid="28"/>
                                            </p:tgtEl>
                                            <p:attrNameLst>
                                              <p:attrName>ppt_h</p:attrName>
                                            </p:attrNameLst>
                                          </p:cBhvr>
                                          <p:tavLst>
                                            <p:tav tm="0">
                                              <p:val>
                                                <p:fltVal val="0"/>
                                              </p:val>
                                            </p:tav>
                                            <p:tav tm="100000">
                                              <p:val>
                                                <p:strVal val="#ppt_h"/>
                                              </p:val>
                                            </p:tav>
                                          </p:tavLst>
                                        </p:anim>
                                        <p:animEffect transition="in" filter="fade">
                                          <p:cBhvr>
                                            <p:cTn id="19"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3"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1250"/>
                                      </p:stCondLst>
                                      <p:childTnLst>
                                        <p:set>
                                          <p:cBhvr>
                                            <p:cTn id="6" dur="1" fill="hold">
                                              <p:stCondLst>
                                                <p:cond delay="0"/>
                                              </p:stCondLst>
                                            </p:cTn>
                                            <p:tgtEl>
                                              <p:spTgt spid="2"/>
                                            </p:tgtEl>
                                            <p:attrNameLst>
                                              <p:attrName>style.visibility</p:attrName>
                                            </p:attrNameLst>
                                          </p:cBhvr>
                                          <p:to>
                                            <p:strVal val="visible"/>
                                          </p:to>
                                        </p:set>
                                      </p:childTnLst>
                                    </p:cTn>
                                  </p:par>
                                  <p:par>
                                    <p:cTn id="7" presetID="2" presetClass="entr" presetSubtype="8" fill="hold" grpId="0" nodeType="withEffect">
                                      <p:stCondLst>
                                        <p:cond delay="1250"/>
                                      </p:stCondLst>
                                      <p:childTnLst>
                                        <p:set>
                                          <p:cBhvr>
                                            <p:cTn id="8" dur="1" fill="hold">
                                              <p:stCondLst>
                                                <p:cond delay="0"/>
                                              </p:stCondLst>
                                            </p:cTn>
                                            <p:tgtEl>
                                              <p:spTgt spid="3"/>
                                            </p:tgtEl>
                                            <p:attrNameLst>
                                              <p:attrName>style.visibility</p:attrName>
                                            </p:attrNameLst>
                                          </p:cBhvr>
                                          <p:to>
                                            <p:strVal val="visible"/>
                                          </p:to>
                                        </p:set>
                                        <p:anim calcmode="lin" valueType="num">
                                          <p:cBhvr additive="base">
                                            <p:cTn id="9" dur="1000" fill="hold"/>
                                            <p:tgtEl>
                                              <p:spTgt spid="3"/>
                                            </p:tgtEl>
                                            <p:attrNameLst>
                                              <p:attrName>ppt_x</p:attrName>
                                            </p:attrNameLst>
                                          </p:cBhvr>
                                          <p:tavLst>
                                            <p:tav tm="0">
                                              <p:val>
                                                <p:strVal val="0-#ppt_w/2"/>
                                              </p:val>
                                            </p:tav>
                                            <p:tav tm="100000">
                                              <p:val>
                                                <p:strVal val="#ppt_x"/>
                                              </p:val>
                                            </p:tav>
                                          </p:tavLst>
                                        </p:anim>
                                        <p:anim calcmode="lin" valueType="num">
                                          <p:cBhvr additive="base">
                                            <p:cTn id="10" dur="1000" fill="hold"/>
                                            <p:tgtEl>
                                              <p:spTgt spid="3"/>
                                            </p:tgtEl>
                                            <p:attrNameLst>
                                              <p:attrName>ppt_y</p:attrName>
                                            </p:attrNameLst>
                                          </p:cBhvr>
                                          <p:tavLst>
                                            <p:tav tm="0">
                                              <p:val>
                                                <p:strVal val="#ppt_y"/>
                                              </p:val>
                                            </p:tav>
                                            <p:tav tm="100000">
                                              <p:val>
                                                <p:strVal val="#ppt_y"/>
                                              </p:val>
                                            </p:tav>
                                          </p:tavLst>
                                        </p:anim>
                                      </p:childTnLst>
                                    </p:cTn>
                                  </p:par>
                                  <p:par>
                                    <p:cTn id="11" presetID="2" presetClass="entr" presetSubtype="4" fill="hold" grpId="0" nodeType="withEffect">
                                      <p:stCondLst>
                                        <p:cond delay="200"/>
                                      </p:stCondLst>
                                      <p:childTnLst>
                                        <p:set>
                                          <p:cBhvr>
                                            <p:cTn id="12" dur="1" fill="hold">
                                              <p:stCondLst>
                                                <p:cond delay="0"/>
                                              </p:stCondLst>
                                            </p:cTn>
                                            <p:tgtEl>
                                              <p:spTgt spid="23"/>
                                            </p:tgtEl>
                                            <p:attrNameLst>
                                              <p:attrName>style.visibility</p:attrName>
                                            </p:attrNameLst>
                                          </p:cBhvr>
                                          <p:to>
                                            <p:strVal val="visible"/>
                                          </p:to>
                                        </p:set>
                                        <p:anim calcmode="lin" valueType="num">
                                          <p:cBhvr additive="base">
                                            <p:cTn id="13" dur="1000" fill="hold"/>
                                            <p:tgtEl>
                                              <p:spTgt spid="23"/>
                                            </p:tgtEl>
                                            <p:attrNameLst>
                                              <p:attrName>ppt_x</p:attrName>
                                            </p:attrNameLst>
                                          </p:cBhvr>
                                          <p:tavLst>
                                            <p:tav tm="0">
                                              <p:val>
                                                <p:strVal val="#ppt_x"/>
                                              </p:val>
                                            </p:tav>
                                            <p:tav tm="100000">
                                              <p:val>
                                                <p:strVal val="#ppt_x"/>
                                              </p:val>
                                            </p:tav>
                                          </p:tavLst>
                                        </p:anim>
                                        <p:anim calcmode="lin" valueType="num">
                                          <p:cBhvr additive="base">
                                            <p:cTn id="14" dur="1000" fill="hold"/>
                                            <p:tgtEl>
                                              <p:spTgt spid="23"/>
                                            </p:tgtEl>
                                            <p:attrNameLst>
                                              <p:attrName>ppt_y</p:attrName>
                                            </p:attrNameLst>
                                          </p:cBhvr>
                                          <p:tavLst>
                                            <p:tav tm="0">
                                              <p:val>
                                                <p:strVal val="1+#ppt_h/2"/>
                                              </p:val>
                                            </p:tav>
                                            <p:tav tm="100000">
                                              <p:val>
                                                <p:strVal val="#ppt_y"/>
                                              </p:val>
                                            </p:tav>
                                          </p:tavLst>
                                        </p:anim>
                                      </p:childTnLst>
                                    </p:cTn>
                                  </p:par>
                                  <p:par>
                                    <p:cTn id="15" presetID="53" presetClass="entr" presetSubtype="16" fill="hold" nodeType="withEffect">
                                      <p:stCondLst>
                                        <p:cond delay="300"/>
                                      </p:stCondLst>
                                      <p:childTnLst>
                                        <p:set>
                                          <p:cBhvr>
                                            <p:cTn id="16" dur="1" fill="hold">
                                              <p:stCondLst>
                                                <p:cond delay="0"/>
                                              </p:stCondLst>
                                            </p:cTn>
                                            <p:tgtEl>
                                              <p:spTgt spid="28"/>
                                            </p:tgtEl>
                                            <p:attrNameLst>
                                              <p:attrName>style.visibility</p:attrName>
                                            </p:attrNameLst>
                                          </p:cBhvr>
                                          <p:to>
                                            <p:strVal val="visible"/>
                                          </p:to>
                                        </p:set>
                                        <p:anim calcmode="lin" valueType="num">
                                          <p:cBhvr>
                                            <p:cTn id="17" dur="500" fill="hold"/>
                                            <p:tgtEl>
                                              <p:spTgt spid="28"/>
                                            </p:tgtEl>
                                            <p:attrNameLst>
                                              <p:attrName>ppt_w</p:attrName>
                                            </p:attrNameLst>
                                          </p:cBhvr>
                                          <p:tavLst>
                                            <p:tav tm="0">
                                              <p:val>
                                                <p:fltVal val="0"/>
                                              </p:val>
                                            </p:tav>
                                            <p:tav tm="100000">
                                              <p:val>
                                                <p:strVal val="#ppt_w"/>
                                              </p:val>
                                            </p:tav>
                                          </p:tavLst>
                                        </p:anim>
                                        <p:anim calcmode="lin" valueType="num">
                                          <p:cBhvr>
                                            <p:cTn id="18" dur="500" fill="hold"/>
                                            <p:tgtEl>
                                              <p:spTgt spid="28"/>
                                            </p:tgtEl>
                                            <p:attrNameLst>
                                              <p:attrName>ppt_h</p:attrName>
                                            </p:attrNameLst>
                                          </p:cBhvr>
                                          <p:tavLst>
                                            <p:tav tm="0">
                                              <p:val>
                                                <p:fltVal val="0"/>
                                              </p:val>
                                            </p:tav>
                                            <p:tav tm="100000">
                                              <p:val>
                                                <p:strVal val="#ppt_h"/>
                                              </p:val>
                                            </p:tav>
                                          </p:tavLst>
                                        </p:anim>
                                        <p:animEffect transition="in" filter="fade">
                                          <p:cBhvr>
                                            <p:cTn id="19"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3" grpId="0" animBg="1"/>
        </p:bldLst>
      </p:timing>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50">
            <a:extLst>
              <a:ext uri="{FF2B5EF4-FFF2-40B4-BE49-F238E27FC236}">
                <a16:creationId xmlns:a16="http://schemas.microsoft.com/office/drawing/2014/main" id="{B1E8E948-1085-42AA-9467-FC7C68819BC6}"/>
              </a:ext>
            </a:extLst>
          </p:cNvPr>
          <p:cNvSpPr>
            <a:spLocks noChangeArrowheads="1"/>
          </p:cNvSpPr>
          <p:nvPr/>
        </p:nvSpPr>
        <p:spPr bwMode="auto">
          <a:xfrm>
            <a:off x="5048263" y="982963"/>
            <a:ext cx="2959143"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ru-RU" sz="4400" b="1" i="0" u="none" strike="noStrike" cap="none" normalizeH="0" baseline="0" dirty="0">
                <a:ln>
                  <a:noFill/>
                </a:ln>
                <a:effectLst/>
                <a:latin typeface="+mj-lt"/>
              </a:rPr>
              <a:t>Our Donors</a:t>
            </a:r>
            <a:endParaRPr kumimoji="0" lang="ru-RU" altLang="ru-RU" sz="4400" b="0" i="0" u="none" strike="noStrike" cap="none" normalizeH="0" baseline="0" dirty="0">
              <a:ln>
                <a:noFill/>
              </a:ln>
              <a:effectLst/>
              <a:latin typeface="+mj-lt"/>
            </a:endParaRPr>
          </a:p>
        </p:txBody>
      </p:sp>
      <p:sp>
        <p:nvSpPr>
          <p:cNvPr id="41" name="Freeform 51">
            <a:extLst>
              <a:ext uri="{FF2B5EF4-FFF2-40B4-BE49-F238E27FC236}">
                <a16:creationId xmlns:a16="http://schemas.microsoft.com/office/drawing/2014/main" id="{C9B50344-7EEC-48CC-BACA-982083A28D74}"/>
              </a:ext>
            </a:extLst>
          </p:cNvPr>
          <p:cNvSpPr>
            <a:spLocks/>
          </p:cNvSpPr>
          <p:nvPr/>
        </p:nvSpPr>
        <p:spPr bwMode="auto">
          <a:xfrm>
            <a:off x="6096000" y="1643495"/>
            <a:ext cx="2113723" cy="139148"/>
          </a:xfrm>
          <a:custGeom>
            <a:avLst/>
            <a:gdLst>
              <a:gd name="T0" fmla="*/ 0 w 871"/>
              <a:gd name="T1" fmla="*/ 25 h 25"/>
              <a:gd name="T2" fmla="*/ 871 w 871"/>
              <a:gd name="T3" fmla="*/ 3 h 25"/>
            </a:gdLst>
            <a:ahLst/>
            <a:cxnLst>
              <a:cxn ang="0">
                <a:pos x="T0" y="T1"/>
              </a:cxn>
              <a:cxn ang="0">
                <a:pos x="T2" y="T3"/>
              </a:cxn>
            </a:cxnLst>
            <a:rect l="0" t="0" r="r" b="b"/>
            <a:pathLst>
              <a:path w="871" h="25">
                <a:moveTo>
                  <a:pt x="0" y="25"/>
                </a:moveTo>
                <a:cubicBezTo>
                  <a:pt x="290" y="7"/>
                  <a:pt x="580" y="0"/>
                  <a:pt x="871" y="3"/>
                </a:cubicBezTo>
              </a:path>
            </a:pathLst>
          </a:custGeom>
          <a:noFill/>
          <a:ln w="14288"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2" name="Picture 1">
            <a:extLst>
              <a:ext uri="{FF2B5EF4-FFF2-40B4-BE49-F238E27FC236}">
                <a16:creationId xmlns:a16="http://schemas.microsoft.com/office/drawing/2014/main" id="{3E835452-7487-6825-C80A-9DE4DF396C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6589" y="235346"/>
            <a:ext cx="2275845" cy="2158056"/>
          </a:xfrm>
          <a:prstGeom prst="rect">
            <a:avLst/>
          </a:prstGeom>
        </p:spPr>
      </p:pic>
      <p:sp>
        <p:nvSpPr>
          <p:cNvPr id="3" name="Rectangle 2">
            <a:extLst>
              <a:ext uri="{FF2B5EF4-FFF2-40B4-BE49-F238E27FC236}">
                <a16:creationId xmlns:a16="http://schemas.microsoft.com/office/drawing/2014/main" id="{B5202D73-5F40-C1A9-222C-62F37300DA24}"/>
              </a:ext>
            </a:extLst>
          </p:cNvPr>
          <p:cNvSpPr/>
          <p:nvPr/>
        </p:nvSpPr>
        <p:spPr>
          <a:xfrm>
            <a:off x="5741421" y="3693528"/>
            <a:ext cx="4531970" cy="1477328"/>
          </a:xfrm>
          <a:prstGeom prst="rect">
            <a:avLst/>
          </a:prstGeom>
        </p:spPr>
        <p:txBody>
          <a:bodyPr wrap="square">
            <a:spAutoFit/>
          </a:bodyPr>
          <a:lstStyle/>
          <a:p>
            <a:r>
              <a:rPr lang="en-GB" dirty="0"/>
              <a:t>For £10k, as a donor, you’ll receive all the benefits and inclusion our friends and supporters receive </a:t>
            </a:r>
            <a:r>
              <a:rPr lang="en-GB" b="1" dirty="0"/>
              <a:t>PLUS additional branding and mentions on our </a:t>
            </a:r>
            <a:r>
              <a:rPr lang="en-GB" b="1" u="sng" dirty="0"/>
              <a:t>YouTube</a:t>
            </a:r>
            <a:r>
              <a:rPr lang="en-GB" b="1" dirty="0"/>
              <a:t> content and any </a:t>
            </a:r>
            <a:r>
              <a:rPr lang="en-GB" b="1" u="sng" dirty="0"/>
              <a:t>printed promotions</a:t>
            </a:r>
            <a:r>
              <a:rPr lang="en-GB" b="1" dirty="0"/>
              <a:t>.</a:t>
            </a:r>
          </a:p>
        </p:txBody>
      </p:sp>
      <p:grpSp>
        <p:nvGrpSpPr>
          <p:cNvPr id="8" name="Group 7">
            <a:extLst>
              <a:ext uri="{FF2B5EF4-FFF2-40B4-BE49-F238E27FC236}">
                <a16:creationId xmlns:a16="http://schemas.microsoft.com/office/drawing/2014/main" id="{2C05B422-F5CB-213E-AA9A-18EE9C9351E6}"/>
              </a:ext>
            </a:extLst>
          </p:cNvPr>
          <p:cNvGrpSpPr/>
          <p:nvPr/>
        </p:nvGrpSpPr>
        <p:grpSpPr>
          <a:xfrm>
            <a:off x="995978" y="800817"/>
            <a:ext cx="1052512" cy="1041400"/>
            <a:chOff x="995978" y="800817"/>
            <a:chExt cx="1052512" cy="1041400"/>
          </a:xfrm>
        </p:grpSpPr>
        <p:sp>
          <p:nvSpPr>
            <p:cNvPr id="6" name="Freeform 28">
              <a:extLst>
                <a:ext uri="{FF2B5EF4-FFF2-40B4-BE49-F238E27FC236}">
                  <a16:creationId xmlns:a16="http://schemas.microsoft.com/office/drawing/2014/main" id="{96814888-3976-E1D3-6588-C09209FC4B13}"/>
                </a:ext>
              </a:extLst>
            </p:cNvPr>
            <p:cNvSpPr>
              <a:spLocks/>
            </p:cNvSpPr>
            <p:nvPr/>
          </p:nvSpPr>
          <p:spPr bwMode="auto">
            <a:xfrm>
              <a:off x="995978" y="800817"/>
              <a:ext cx="1052512" cy="1041400"/>
            </a:xfrm>
            <a:custGeom>
              <a:avLst/>
              <a:gdLst>
                <a:gd name="T0" fmla="*/ 46 w 276"/>
                <a:gd name="T1" fmla="*/ 232 h 273"/>
                <a:gd name="T2" fmla="*/ 132 w 276"/>
                <a:gd name="T3" fmla="*/ 270 h 273"/>
                <a:gd name="T4" fmla="*/ 206 w 276"/>
                <a:gd name="T5" fmla="*/ 257 h 273"/>
                <a:gd name="T6" fmla="*/ 273 w 276"/>
                <a:gd name="T7" fmla="*/ 137 h 273"/>
                <a:gd name="T8" fmla="*/ 212 w 276"/>
                <a:gd name="T9" fmla="*/ 28 h 273"/>
                <a:gd name="T10" fmla="*/ 87 w 276"/>
                <a:gd name="T11" fmla="*/ 17 h 273"/>
                <a:gd name="T12" fmla="*/ 8 w 276"/>
                <a:gd name="T13" fmla="*/ 114 h 273"/>
                <a:gd name="T14" fmla="*/ 46 w 276"/>
                <a:gd name="T15" fmla="*/ 232 h 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6" h="273">
                  <a:moveTo>
                    <a:pt x="46" y="232"/>
                  </a:moveTo>
                  <a:cubicBezTo>
                    <a:pt x="69" y="255"/>
                    <a:pt x="100" y="268"/>
                    <a:pt x="132" y="270"/>
                  </a:cubicBezTo>
                  <a:cubicBezTo>
                    <a:pt x="157" y="273"/>
                    <a:pt x="183" y="268"/>
                    <a:pt x="206" y="257"/>
                  </a:cubicBezTo>
                  <a:cubicBezTo>
                    <a:pt x="249" y="235"/>
                    <a:pt x="276" y="185"/>
                    <a:pt x="273" y="137"/>
                  </a:cubicBezTo>
                  <a:cubicBezTo>
                    <a:pt x="272" y="93"/>
                    <a:pt x="248" y="52"/>
                    <a:pt x="212" y="28"/>
                  </a:cubicBezTo>
                  <a:cubicBezTo>
                    <a:pt x="175" y="5"/>
                    <a:pt x="127" y="0"/>
                    <a:pt x="87" y="17"/>
                  </a:cubicBezTo>
                  <a:cubicBezTo>
                    <a:pt x="47" y="34"/>
                    <a:pt x="17" y="71"/>
                    <a:pt x="8" y="114"/>
                  </a:cubicBezTo>
                  <a:cubicBezTo>
                    <a:pt x="0" y="156"/>
                    <a:pt x="15" y="202"/>
                    <a:pt x="46" y="232"/>
                  </a:cubicBezTo>
                  <a:close/>
                </a:path>
              </a:pathLst>
            </a:custGeom>
            <a:noFill/>
            <a:ln w="30163" cap="flat">
              <a:solidFill>
                <a:schemeClr val="tx1">
                  <a:lumMod val="7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Rectangle 7">
              <a:extLst>
                <a:ext uri="{FF2B5EF4-FFF2-40B4-BE49-F238E27FC236}">
                  <a16:creationId xmlns:a16="http://schemas.microsoft.com/office/drawing/2014/main" id="{82D5CE19-423D-692B-B9B7-18E869C42747}"/>
                </a:ext>
              </a:extLst>
            </p:cNvPr>
            <p:cNvSpPr>
              <a:spLocks noChangeArrowheads="1"/>
            </p:cNvSpPr>
            <p:nvPr/>
          </p:nvSpPr>
          <p:spPr bwMode="auto">
            <a:xfrm>
              <a:off x="1192015" y="975820"/>
              <a:ext cx="660437"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4400" b="1" i="0" u="none" strike="noStrike" cap="none" normalizeH="0" baseline="0" dirty="0">
                  <a:ln>
                    <a:noFill/>
                  </a:ln>
                  <a:effectLst/>
                  <a:latin typeface="+mj-lt"/>
                </a:rPr>
                <a:t>0</a:t>
              </a:r>
              <a:r>
                <a:rPr kumimoji="0" lang="en-GB" altLang="ru-RU" sz="4400" b="1" i="0" u="none" strike="noStrike" cap="none" normalizeH="0" baseline="0" dirty="0">
                  <a:ln>
                    <a:noFill/>
                  </a:ln>
                  <a:effectLst/>
                  <a:latin typeface="+mj-lt"/>
                </a:rPr>
                <a:t>2</a:t>
              </a:r>
              <a:endParaRPr kumimoji="0" lang="ru-RU" altLang="ru-RU" sz="1000" b="0" i="0" u="none" strike="noStrike" cap="none" normalizeH="0" baseline="0" dirty="0">
                <a:ln>
                  <a:noFill/>
                </a:ln>
                <a:effectLst/>
                <a:latin typeface="+mj-lt"/>
              </a:endParaRPr>
            </a:p>
          </p:txBody>
        </p:sp>
      </p:grpSp>
      <p:sp>
        <p:nvSpPr>
          <p:cNvPr id="4" name="Rectangle 50">
            <a:extLst>
              <a:ext uri="{FF2B5EF4-FFF2-40B4-BE49-F238E27FC236}">
                <a16:creationId xmlns:a16="http://schemas.microsoft.com/office/drawing/2014/main" id="{1B966F9D-4694-3C6B-FDBE-B85FA088818F}"/>
              </a:ext>
            </a:extLst>
          </p:cNvPr>
          <p:cNvSpPr>
            <a:spLocks noChangeArrowheads="1"/>
          </p:cNvSpPr>
          <p:nvPr/>
        </p:nvSpPr>
        <p:spPr bwMode="auto">
          <a:xfrm>
            <a:off x="7222313" y="2321004"/>
            <a:ext cx="1109278"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ru-RU" sz="7200" b="1" i="0" u="none" strike="noStrike" cap="none" normalizeH="0" baseline="0" dirty="0">
                <a:ln>
                  <a:noFill/>
                </a:ln>
                <a:effectLst/>
                <a:latin typeface="Amatic" panose="02000803000000000000" pitchFamily="2" charset="0"/>
              </a:rPr>
              <a:t>£10k</a:t>
            </a:r>
            <a:endParaRPr kumimoji="0" lang="ru-RU" altLang="ru-RU" sz="7200" b="0" i="0" u="none" strike="noStrike" cap="none" normalizeH="0" baseline="0" dirty="0">
              <a:ln>
                <a:noFill/>
              </a:ln>
              <a:effectLst/>
            </a:endParaRPr>
          </a:p>
        </p:txBody>
      </p:sp>
      <p:sp>
        <p:nvSpPr>
          <p:cNvPr id="5" name="Freeform 16">
            <a:extLst>
              <a:ext uri="{FF2B5EF4-FFF2-40B4-BE49-F238E27FC236}">
                <a16:creationId xmlns:a16="http://schemas.microsoft.com/office/drawing/2014/main" id="{7DD7280F-4C1D-3E27-5C72-C9C6AB26A9C2}"/>
              </a:ext>
            </a:extLst>
          </p:cNvPr>
          <p:cNvSpPr>
            <a:spLocks/>
          </p:cNvSpPr>
          <p:nvPr/>
        </p:nvSpPr>
        <p:spPr bwMode="auto">
          <a:xfrm>
            <a:off x="1479962" y="2291438"/>
            <a:ext cx="3641822" cy="3583599"/>
          </a:xfrm>
          <a:custGeom>
            <a:avLst/>
            <a:gdLst>
              <a:gd name="T0" fmla="*/ 77 w 522"/>
              <a:gd name="T1" fmla="*/ 412 h 513"/>
              <a:gd name="T2" fmla="*/ 400 w 522"/>
              <a:gd name="T3" fmla="*/ 444 h 513"/>
              <a:gd name="T4" fmla="*/ 449 w 522"/>
              <a:gd name="T5" fmla="*/ 136 h 513"/>
              <a:gd name="T6" fmla="*/ 121 w 522"/>
              <a:gd name="T7" fmla="*/ 77 h 513"/>
              <a:gd name="T8" fmla="*/ 77 w 522"/>
              <a:gd name="T9" fmla="*/ 412 h 513"/>
            </a:gdLst>
            <a:ahLst/>
            <a:cxnLst>
              <a:cxn ang="0">
                <a:pos x="T0" y="T1"/>
              </a:cxn>
              <a:cxn ang="0">
                <a:pos x="T2" y="T3"/>
              </a:cxn>
              <a:cxn ang="0">
                <a:pos x="T4" y="T5"/>
              </a:cxn>
              <a:cxn ang="0">
                <a:pos x="T6" y="T7"/>
              </a:cxn>
              <a:cxn ang="0">
                <a:pos x="T8" y="T9"/>
              </a:cxn>
            </a:cxnLst>
            <a:rect l="0" t="0" r="r" b="b"/>
            <a:pathLst>
              <a:path w="522" h="513">
                <a:moveTo>
                  <a:pt x="77" y="412"/>
                </a:moveTo>
                <a:cubicBezTo>
                  <a:pt x="151" y="507"/>
                  <a:pt x="307" y="513"/>
                  <a:pt x="400" y="444"/>
                </a:cubicBezTo>
                <a:cubicBezTo>
                  <a:pt x="494" y="374"/>
                  <a:pt x="522" y="231"/>
                  <a:pt x="449" y="136"/>
                </a:cubicBezTo>
                <a:cubicBezTo>
                  <a:pt x="368" y="30"/>
                  <a:pt x="234" y="0"/>
                  <a:pt x="121" y="77"/>
                </a:cubicBezTo>
                <a:cubicBezTo>
                  <a:pt x="13" y="151"/>
                  <a:pt x="0" y="311"/>
                  <a:pt x="77" y="412"/>
                </a:cubicBezTo>
                <a:close/>
              </a:path>
            </a:pathLst>
          </a:custGeom>
          <a:noFill/>
          <a:ln w="30163" cap="rnd">
            <a:solidFill>
              <a:schemeClr val="tx1">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9" name="Rectangle 8">
            <a:extLst>
              <a:ext uri="{FF2B5EF4-FFF2-40B4-BE49-F238E27FC236}">
                <a16:creationId xmlns:a16="http://schemas.microsoft.com/office/drawing/2014/main" id="{9A8C39B8-343C-33AC-B505-045EA4505257}"/>
              </a:ext>
            </a:extLst>
          </p:cNvPr>
          <p:cNvSpPr/>
          <p:nvPr/>
        </p:nvSpPr>
        <p:spPr>
          <a:xfrm>
            <a:off x="2075865" y="4529424"/>
            <a:ext cx="2284575" cy="584775"/>
          </a:xfrm>
          <a:prstGeom prst="rect">
            <a:avLst/>
          </a:prstGeom>
        </p:spPr>
        <p:txBody>
          <a:bodyPr wrap="square">
            <a:spAutoFit/>
          </a:bodyPr>
          <a:lstStyle/>
          <a:p>
            <a:pPr algn="ctr"/>
            <a:r>
              <a:rPr lang="en-GB" sz="3200" dirty="0"/>
              <a:t>DONOR</a:t>
            </a:r>
            <a:endParaRPr lang="ru-RU" sz="1400" dirty="0"/>
          </a:p>
        </p:txBody>
      </p:sp>
      <p:pic>
        <p:nvPicPr>
          <p:cNvPr id="10" name="Graphic 9" descr="Coins with solid fill">
            <a:extLst>
              <a:ext uri="{FF2B5EF4-FFF2-40B4-BE49-F238E27FC236}">
                <a16:creationId xmlns:a16="http://schemas.microsoft.com/office/drawing/2014/main" id="{9239AA88-3557-661B-67E9-5774C68294E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514276" y="3064710"/>
            <a:ext cx="1407751" cy="1407751"/>
          </a:xfrm>
          <a:prstGeom prst="rect">
            <a:avLst/>
          </a:prstGeom>
        </p:spPr>
      </p:pic>
    </p:spTree>
    <p:extLst>
      <p:ext uri="{BB962C8B-B14F-4D97-AF65-F5344CB8AC3E}">
        <p14:creationId xmlns:p14="http://schemas.microsoft.com/office/powerpoint/2010/main" val="2401588579"/>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1250"/>
                                      </p:stCondLst>
                                      <p:childTnLst>
                                        <p:set>
                                          <p:cBhvr>
                                            <p:cTn id="6" dur="1" fill="hold">
                                              <p:stCondLst>
                                                <p:cond delay="0"/>
                                              </p:stCondLst>
                                            </p:cTn>
                                            <p:tgtEl>
                                              <p:spTgt spid="2"/>
                                            </p:tgtEl>
                                            <p:attrNameLst>
                                              <p:attrName>style.visibility</p:attrName>
                                            </p:attrNameLst>
                                          </p:cBhvr>
                                          <p:to>
                                            <p:strVal val="visible"/>
                                          </p:to>
                                        </p:set>
                                      </p:childTnLst>
                                    </p:cTn>
                                  </p:par>
                                  <p:par>
                                    <p:cTn id="7" presetID="2" presetClass="entr" presetSubtype="8" fill="hold" grpId="0" nodeType="withEffect" p14:presetBounceEnd="67000">
                                      <p:stCondLst>
                                        <p:cond delay="1250"/>
                                      </p:stCondLst>
                                      <p:childTnLst>
                                        <p:set>
                                          <p:cBhvr>
                                            <p:cTn id="8" dur="1" fill="hold">
                                              <p:stCondLst>
                                                <p:cond delay="0"/>
                                              </p:stCondLst>
                                            </p:cTn>
                                            <p:tgtEl>
                                              <p:spTgt spid="3"/>
                                            </p:tgtEl>
                                            <p:attrNameLst>
                                              <p:attrName>style.visibility</p:attrName>
                                            </p:attrNameLst>
                                          </p:cBhvr>
                                          <p:to>
                                            <p:strVal val="visible"/>
                                          </p:to>
                                        </p:set>
                                        <p:anim calcmode="lin" valueType="num" p14:bounceEnd="67000">
                                          <p:cBhvr additive="base">
                                            <p:cTn id="9" dur="1000" fill="hold"/>
                                            <p:tgtEl>
                                              <p:spTgt spid="3"/>
                                            </p:tgtEl>
                                            <p:attrNameLst>
                                              <p:attrName>ppt_x</p:attrName>
                                            </p:attrNameLst>
                                          </p:cBhvr>
                                          <p:tavLst>
                                            <p:tav tm="0">
                                              <p:val>
                                                <p:strVal val="0-#ppt_w/2"/>
                                              </p:val>
                                            </p:tav>
                                            <p:tav tm="100000">
                                              <p:val>
                                                <p:strVal val="#ppt_x"/>
                                              </p:val>
                                            </p:tav>
                                          </p:tavLst>
                                        </p:anim>
                                        <p:anim calcmode="lin" valueType="num" p14:bounceEnd="67000">
                                          <p:cBhvr additive="base">
                                            <p:cTn id="10" dur="1000" fill="hold"/>
                                            <p:tgtEl>
                                              <p:spTgt spid="3"/>
                                            </p:tgtEl>
                                            <p:attrNameLst>
                                              <p:attrName>ppt_y</p:attrName>
                                            </p:attrNameLst>
                                          </p:cBhvr>
                                          <p:tavLst>
                                            <p:tav tm="0">
                                              <p:val>
                                                <p:strVal val="#ppt_y"/>
                                              </p:val>
                                            </p:tav>
                                            <p:tav tm="100000">
                                              <p:val>
                                                <p:strVal val="#ppt_y"/>
                                              </p:val>
                                            </p:tav>
                                          </p:tavLst>
                                        </p:anim>
                                      </p:childTnLst>
                                    </p:cTn>
                                  </p:par>
                                  <p:par>
                                    <p:cTn id="11" presetID="2" presetClass="entr" presetSubtype="4" fill="hold" grpId="0" nodeType="withEffect" p14:presetBounceEnd="67000">
                                      <p:stCondLst>
                                        <p:cond delay="500"/>
                                      </p:stCondLst>
                                      <p:childTnLst>
                                        <p:set>
                                          <p:cBhvr>
                                            <p:cTn id="12" dur="1" fill="hold">
                                              <p:stCondLst>
                                                <p:cond delay="0"/>
                                              </p:stCondLst>
                                            </p:cTn>
                                            <p:tgtEl>
                                              <p:spTgt spid="5"/>
                                            </p:tgtEl>
                                            <p:attrNameLst>
                                              <p:attrName>style.visibility</p:attrName>
                                            </p:attrNameLst>
                                          </p:cBhvr>
                                          <p:to>
                                            <p:strVal val="visible"/>
                                          </p:to>
                                        </p:set>
                                        <p:anim calcmode="lin" valueType="num" p14:bounceEnd="67000">
                                          <p:cBhvr additive="base">
                                            <p:cTn id="13" dur="1000" fill="hold"/>
                                            <p:tgtEl>
                                              <p:spTgt spid="5"/>
                                            </p:tgtEl>
                                            <p:attrNameLst>
                                              <p:attrName>ppt_x</p:attrName>
                                            </p:attrNameLst>
                                          </p:cBhvr>
                                          <p:tavLst>
                                            <p:tav tm="0">
                                              <p:val>
                                                <p:strVal val="#ppt_x"/>
                                              </p:val>
                                            </p:tav>
                                            <p:tav tm="100000">
                                              <p:val>
                                                <p:strVal val="#ppt_x"/>
                                              </p:val>
                                            </p:tav>
                                          </p:tavLst>
                                        </p:anim>
                                        <p:anim calcmode="lin" valueType="num" p14:bounceEnd="67000">
                                          <p:cBhvr additive="base">
                                            <p:cTn id="14"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1250"/>
                                      </p:stCondLst>
                                      <p:childTnLst>
                                        <p:set>
                                          <p:cBhvr>
                                            <p:cTn id="6" dur="1" fill="hold">
                                              <p:stCondLst>
                                                <p:cond delay="0"/>
                                              </p:stCondLst>
                                            </p:cTn>
                                            <p:tgtEl>
                                              <p:spTgt spid="2"/>
                                            </p:tgtEl>
                                            <p:attrNameLst>
                                              <p:attrName>style.visibility</p:attrName>
                                            </p:attrNameLst>
                                          </p:cBhvr>
                                          <p:to>
                                            <p:strVal val="visible"/>
                                          </p:to>
                                        </p:set>
                                      </p:childTnLst>
                                    </p:cTn>
                                  </p:par>
                                  <p:par>
                                    <p:cTn id="7" presetID="2" presetClass="entr" presetSubtype="8" fill="hold" grpId="0" nodeType="withEffect">
                                      <p:stCondLst>
                                        <p:cond delay="1250"/>
                                      </p:stCondLst>
                                      <p:childTnLst>
                                        <p:set>
                                          <p:cBhvr>
                                            <p:cTn id="8" dur="1" fill="hold">
                                              <p:stCondLst>
                                                <p:cond delay="0"/>
                                              </p:stCondLst>
                                            </p:cTn>
                                            <p:tgtEl>
                                              <p:spTgt spid="3"/>
                                            </p:tgtEl>
                                            <p:attrNameLst>
                                              <p:attrName>style.visibility</p:attrName>
                                            </p:attrNameLst>
                                          </p:cBhvr>
                                          <p:to>
                                            <p:strVal val="visible"/>
                                          </p:to>
                                        </p:set>
                                        <p:anim calcmode="lin" valueType="num">
                                          <p:cBhvr additive="base">
                                            <p:cTn id="9" dur="1000" fill="hold"/>
                                            <p:tgtEl>
                                              <p:spTgt spid="3"/>
                                            </p:tgtEl>
                                            <p:attrNameLst>
                                              <p:attrName>ppt_x</p:attrName>
                                            </p:attrNameLst>
                                          </p:cBhvr>
                                          <p:tavLst>
                                            <p:tav tm="0">
                                              <p:val>
                                                <p:strVal val="0-#ppt_w/2"/>
                                              </p:val>
                                            </p:tav>
                                            <p:tav tm="100000">
                                              <p:val>
                                                <p:strVal val="#ppt_x"/>
                                              </p:val>
                                            </p:tav>
                                          </p:tavLst>
                                        </p:anim>
                                        <p:anim calcmode="lin" valueType="num">
                                          <p:cBhvr additive="base">
                                            <p:cTn id="10" dur="1000" fill="hold"/>
                                            <p:tgtEl>
                                              <p:spTgt spid="3"/>
                                            </p:tgtEl>
                                            <p:attrNameLst>
                                              <p:attrName>ppt_y</p:attrName>
                                            </p:attrNameLst>
                                          </p:cBhvr>
                                          <p:tavLst>
                                            <p:tav tm="0">
                                              <p:val>
                                                <p:strVal val="#ppt_y"/>
                                              </p:val>
                                            </p:tav>
                                            <p:tav tm="100000">
                                              <p:val>
                                                <p:strVal val="#ppt_y"/>
                                              </p:val>
                                            </p:tav>
                                          </p:tavLst>
                                        </p:anim>
                                      </p:childTnLst>
                                    </p:cTn>
                                  </p:par>
                                  <p:par>
                                    <p:cTn id="11" presetID="2" presetClass="entr" presetSubtype="4" fill="hold" grpId="0" nodeType="withEffect">
                                      <p:stCondLst>
                                        <p:cond delay="50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1000" fill="hold"/>
                                            <p:tgtEl>
                                              <p:spTgt spid="5"/>
                                            </p:tgtEl>
                                            <p:attrNameLst>
                                              <p:attrName>ppt_x</p:attrName>
                                            </p:attrNameLst>
                                          </p:cBhvr>
                                          <p:tavLst>
                                            <p:tav tm="0">
                                              <p:val>
                                                <p:strVal val="#ppt_x"/>
                                              </p:val>
                                            </p:tav>
                                            <p:tav tm="100000">
                                              <p:val>
                                                <p:strVal val="#ppt_x"/>
                                              </p:val>
                                            </p:tav>
                                          </p:tavLst>
                                        </p:anim>
                                        <p:anim calcmode="lin" valueType="num">
                                          <p:cBhvr additive="base">
                                            <p:cTn id="14"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Lst>
      </p:timing>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50">
            <a:extLst>
              <a:ext uri="{FF2B5EF4-FFF2-40B4-BE49-F238E27FC236}">
                <a16:creationId xmlns:a16="http://schemas.microsoft.com/office/drawing/2014/main" id="{B1E8E948-1085-42AA-9467-FC7C68819BC6}"/>
              </a:ext>
            </a:extLst>
          </p:cNvPr>
          <p:cNvSpPr>
            <a:spLocks noChangeArrowheads="1"/>
          </p:cNvSpPr>
          <p:nvPr/>
        </p:nvSpPr>
        <p:spPr bwMode="auto">
          <a:xfrm>
            <a:off x="5048263" y="982963"/>
            <a:ext cx="3457678"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ru-RU" sz="4400" b="1" i="0" u="none" strike="noStrike" cap="none" normalizeH="0" baseline="0" dirty="0">
                <a:ln>
                  <a:noFill/>
                </a:ln>
                <a:effectLst/>
                <a:latin typeface="+mj-lt"/>
              </a:rPr>
              <a:t>Our Sponsors</a:t>
            </a:r>
            <a:endParaRPr kumimoji="0" lang="ru-RU" altLang="ru-RU" sz="4400" b="0" i="0" u="none" strike="noStrike" cap="none" normalizeH="0" baseline="0" dirty="0">
              <a:ln>
                <a:noFill/>
              </a:ln>
              <a:effectLst/>
              <a:latin typeface="+mj-lt"/>
            </a:endParaRPr>
          </a:p>
        </p:txBody>
      </p:sp>
      <p:sp>
        <p:nvSpPr>
          <p:cNvPr id="41" name="Freeform 51">
            <a:extLst>
              <a:ext uri="{FF2B5EF4-FFF2-40B4-BE49-F238E27FC236}">
                <a16:creationId xmlns:a16="http://schemas.microsoft.com/office/drawing/2014/main" id="{C9B50344-7EEC-48CC-BACA-982083A28D74}"/>
              </a:ext>
            </a:extLst>
          </p:cNvPr>
          <p:cNvSpPr>
            <a:spLocks/>
          </p:cNvSpPr>
          <p:nvPr/>
        </p:nvSpPr>
        <p:spPr bwMode="auto">
          <a:xfrm>
            <a:off x="6096000" y="1643495"/>
            <a:ext cx="2113723" cy="139148"/>
          </a:xfrm>
          <a:custGeom>
            <a:avLst/>
            <a:gdLst>
              <a:gd name="T0" fmla="*/ 0 w 871"/>
              <a:gd name="T1" fmla="*/ 25 h 25"/>
              <a:gd name="T2" fmla="*/ 871 w 871"/>
              <a:gd name="T3" fmla="*/ 3 h 25"/>
            </a:gdLst>
            <a:ahLst/>
            <a:cxnLst>
              <a:cxn ang="0">
                <a:pos x="T0" y="T1"/>
              </a:cxn>
              <a:cxn ang="0">
                <a:pos x="T2" y="T3"/>
              </a:cxn>
            </a:cxnLst>
            <a:rect l="0" t="0" r="r" b="b"/>
            <a:pathLst>
              <a:path w="871" h="25">
                <a:moveTo>
                  <a:pt x="0" y="25"/>
                </a:moveTo>
                <a:cubicBezTo>
                  <a:pt x="290" y="7"/>
                  <a:pt x="580" y="0"/>
                  <a:pt x="871" y="3"/>
                </a:cubicBezTo>
              </a:path>
            </a:pathLst>
          </a:custGeom>
          <a:noFill/>
          <a:ln w="14288"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2" name="Picture 1">
            <a:extLst>
              <a:ext uri="{FF2B5EF4-FFF2-40B4-BE49-F238E27FC236}">
                <a16:creationId xmlns:a16="http://schemas.microsoft.com/office/drawing/2014/main" id="{3E835452-7487-6825-C80A-9DE4DF396C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6589" y="235346"/>
            <a:ext cx="2275845" cy="2158056"/>
          </a:xfrm>
          <a:prstGeom prst="rect">
            <a:avLst/>
          </a:prstGeom>
        </p:spPr>
      </p:pic>
      <p:sp>
        <p:nvSpPr>
          <p:cNvPr id="3" name="Rectangle 2">
            <a:extLst>
              <a:ext uri="{FF2B5EF4-FFF2-40B4-BE49-F238E27FC236}">
                <a16:creationId xmlns:a16="http://schemas.microsoft.com/office/drawing/2014/main" id="{B5202D73-5F40-C1A9-222C-62F37300DA24}"/>
              </a:ext>
            </a:extLst>
          </p:cNvPr>
          <p:cNvSpPr/>
          <p:nvPr/>
        </p:nvSpPr>
        <p:spPr>
          <a:xfrm>
            <a:off x="5740516" y="3557151"/>
            <a:ext cx="4531970" cy="2031325"/>
          </a:xfrm>
          <a:prstGeom prst="rect">
            <a:avLst/>
          </a:prstGeom>
        </p:spPr>
        <p:txBody>
          <a:bodyPr wrap="square">
            <a:spAutoFit/>
          </a:bodyPr>
          <a:lstStyle/>
          <a:p>
            <a:r>
              <a:rPr lang="en-GB" dirty="0"/>
              <a:t>For our corporate sponsors, at £20k, we are offering all the benefits of we offer our friends, supporters and donors. In addition, you also have the opportunity to sponsor a single official SAHM event and get active engagement with our followers across ALL our social media platforms.</a:t>
            </a:r>
          </a:p>
        </p:txBody>
      </p:sp>
      <p:grpSp>
        <p:nvGrpSpPr>
          <p:cNvPr id="8" name="Group 7">
            <a:extLst>
              <a:ext uri="{FF2B5EF4-FFF2-40B4-BE49-F238E27FC236}">
                <a16:creationId xmlns:a16="http://schemas.microsoft.com/office/drawing/2014/main" id="{2C05B422-F5CB-213E-AA9A-18EE9C9351E6}"/>
              </a:ext>
            </a:extLst>
          </p:cNvPr>
          <p:cNvGrpSpPr/>
          <p:nvPr/>
        </p:nvGrpSpPr>
        <p:grpSpPr>
          <a:xfrm>
            <a:off x="995978" y="800817"/>
            <a:ext cx="1052512" cy="1041400"/>
            <a:chOff x="995978" y="800817"/>
            <a:chExt cx="1052512" cy="1041400"/>
          </a:xfrm>
        </p:grpSpPr>
        <p:sp>
          <p:nvSpPr>
            <p:cNvPr id="6" name="Freeform 28">
              <a:extLst>
                <a:ext uri="{FF2B5EF4-FFF2-40B4-BE49-F238E27FC236}">
                  <a16:creationId xmlns:a16="http://schemas.microsoft.com/office/drawing/2014/main" id="{96814888-3976-E1D3-6588-C09209FC4B13}"/>
                </a:ext>
              </a:extLst>
            </p:cNvPr>
            <p:cNvSpPr>
              <a:spLocks/>
            </p:cNvSpPr>
            <p:nvPr/>
          </p:nvSpPr>
          <p:spPr bwMode="auto">
            <a:xfrm>
              <a:off x="995978" y="800817"/>
              <a:ext cx="1052512" cy="1041400"/>
            </a:xfrm>
            <a:custGeom>
              <a:avLst/>
              <a:gdLst>
                <a:gd name="T0" fmla="*/ 46 w 276"/>
                <a:gd name="T1" fmla="*/ 232 h 273"/>
                <a:gd name="T2" fmla="*/ 132 w 276"/>
                <a:gd name="T3" fmla="*/ 270 h 273"/>
                <a:gd name="T4" fmla="*/ 206 w 276"/>
                <a:gd name="T5" fmla="*/ 257 h 273"/>
                <a:gd name="T6" fmla="*/ 273 w 276"/>
                <a:gd name="T7" fmla="*/ 137 h 273"/>
                <a:gd name="T8" fmla="*/ 212 w 276"/>
                <a:gd name="T9" fmla="*/ 28 h 273"/>
                <a:gd name="T10" fmla="*/ 87 w 276"/>
                <a:gd name="T11" fmla="*/ 17 h 273"/>
                <a:gd name="T12" fmla="*/ 8 w 276"/>
                <a:gd name="T13" fmla="*/ 114 h 273"/>
                <a:gd name="T14" fmla="*/ 46 w 276"/>
                <a:gd name="T15" fmla="*/ 232 h 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6" h="273">
                  <a:moveTo>
                    <a:pt x="46" y="232"/>
                  </a:moveTo>
                  <a:cubicBezTo>
                    <a:pt x="69" y="255"/>
                    <a:pt x="100" y="268"/>
                    <a:pt x="132" y="270"/>
                  </a:cubicBezTo>
                  <a:cubicBezTo>
                    <a:pt x="157" y="273"/>
                    <a:pt x="183" y="268"/>
                    <a:pt x="206" y="257"/>
                  </a:cubicBezTo>
                  <a:cubicBezTo>
                    <a:pt x="249" y="235"/>
                    <a:pt x="276" y="185"/>
                    <a:pt x="273" y="137"/>
                  </a:cubicBezTo>
                  <a:cubicBezTo>
                    <a:pt x="272" y="93"/>
                    <a:pt x="248" y="52"/>
                    <a:pt x="212" y="28"/>
                  </a:cubicBezTo>
                  <a:cubicBezTo>
                    <a:pt x="175" y="5"/>
                    <a:pt x="127" y="0"/>
                    <a:pt x="87" y="17"/>
                  </a:cubicBezTo>
                  <a:cubicBezTo>
                    <a:pt x="47" y="34"/>
                    <a:pt x="17" y="71"/>
                    <a:pt x="8" y="114"/>
                  </a:cubicBezTo>
                  <a:cubicBezTo>
                    <a:pt x="0" y="156"/>
                    <a:pt x="15" y="202"/>
                    <a:pt x="46" y="232"/>
                  </a:cubicBezTo>
                  <a:close/>
                </a:path>
              </a:pathLst>
            </a:custGeom>
            <a:noFill/>
            <a:ln w="30163" cap="flat">
              <a:solidFill>
                <a:schemeClr val="tx1">
                  <a:lumMod val="7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Rectangle 7">
              <a:extLst>
                <a:ext uri="{FF2B5EF4-FFF2-40B4-BE49-F238E27FC236}">
                  <a16:creationId xmlns:a16="http://schemas.microsoft.com/office/drawing/2014/main" id="{82D5CE19-423D-692B-B9B7-18E869C42747}"/>
                </a:ext>
              </a:extLst>
            </p:cNvPr>
            <p:cNvSpPr>
              <a:spLocks noChangeArrowheads="1"/>
            </p:cNvSpPr>
            <p:nvPr/>
          </p:nvSpPr>
          <p:spPr bwMode="auto">
            <a:xfrm>
              <a:off x="1192015" y="975820"/>
              <a:ext cx="660437"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4400" b="1" i="0" u="none" strike="noStrike" cap="none" normalizeH="0" baseline="0" dirty="0">
                  <a:ln>
                    <a:noFill/>
                  </a:ln>
                  <a:effectLst/>
                  <a:latin typeface="+mj-lt"/>
                </a:rPr>
                <a:t>0</a:t>
              </a:r>
              <a:r>
                <a:rPr kumimoji="0" lang="en-GB" altLang="ru-RU" sz="4400" b="1" i="0" u="none" strike="noStrike" cap="none" normalizeH="0" baseline="0" dirty="0">
                  <a:ln>
                    <a:noFill/>
                  </a:ln>
                  <a:effectLst/>
                  <a:latin typeface="+mj-lt"/>
                </a:rPr>
                <a:t>2</a:t>
              </a:r>
              <a:endParaRPr kumimoji="0" lang="ru-RU" altLang="ru-RU" sz="1000" b="0" i="0" u="none" strike="noStrike" cap="none" normalizeH="0" baseline="0" dirty="0">
                <a:ln>
                  <a:noFill/>
                </a:ln>
                <a:effectLst/>
                <a:latin typeface="+mj-lt"/>
              </a:endParaRPr>
            </a:p>
          </p:txBody>
        </p:sp>
      </p:grpSp>
      <p:sp>
        <p:nvSpPr>
          <p:cNvPr id="4" name="Rectangle 50">
            <a:extLst>
              <a:ext uri="{FF2B5EF4-FFF2-40B4-BE49-F238E27FC236}">
                <a16:creationId xmlns:a16="http://schemas.microsoft.com/office/drawing/2014/main" id="{1B966F9D-4694-3C6B-FDBE-B85FA088818F}"/>
              </a:ext>
            </a:extLst>
          </p:cNvPr>
          <p:cNvSpPr>
            <a:spLocks noChangeArrowheads="1"/>
          </p:cNvSpPr>
          <p:nvPr/>
        </p:nvSpPr>
        <p:spPr bwMode="auto">
          <a:xfrm>
            <a:off x="7152861" y="2299857"/>
            <a:ext cx="1147750"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ru-RU" sz="7200" b="1" i="0" u="none" strike="noStrike" cap="none" normalizeH="0" baseline="0" dirty="0">
                <a:ln>
                  <a:noFill/>
                </a:ln>
                <a:effectLst/>
                <a:latin typeface="Amatic" panose="02000803000000000000" pitchFamily="2" charset="0"/>
              </a:rPr>
              <a:t>£20k</a:t>
            </a:r>
            <a:endParaRPr kumimoji="0" lang="ru-RU" altLang="ru-RU" sz="7200" b="0" i="0" u="none" strike="noStrike" cap="none" normalizeH="0" baseline="0" dirty="0">
              <a:ln>
                <a:noFill/>
              </a:ln>
              <a:effectLst/>
            </a:endParaRPr>
          </a:p>
        </p:txBody>
      </p:sp>
      <p:sp>
        <p:nvSpPr>
          <p:cNvPr id="11" name="Freeform 16">
            <a:extLst>
              <a:ext uri="{FF2B5EF4-FFF2-40B4-BE49-F238E27FC236}">
                <a16:creationId xmlns:a16="http://schemas.microsoft.com/office/drawing/2014/main" id="{E676EB6D-9F88-477B-BF5F-7953A2356208}"/>
              </a:ext>
            </a:extLst>
          </p:cNvPr>
          <p:cNvSpPr>
            <a:spLocks/>
          </p:cNvSpPr>
          <p:nvPr/>
        </p:nvSpPr>
        <p:spPr bwMode="auto">
          <a:xfrm>
            <a:off x="1242624" y="2299857"/>
            <a:ext cx="3934060" cy="3871165"/>
          </a:xfrm>
          <a:custGeom>
            <a:avLst/>
            <a:gdLst>
              <a:gd name="T0" fmla="*/ 77 w 522"/>
              <a:gd name="T1" fmla="*/ 412 h 513"/>
              <a:gd name="T2" fmla="*/ 400 w 522"/>
              <a:gd name="T3" fmla="*/ 444 h 513"/>
              <a:gd name="T4" fmla="*/ 449 w 522"/>
              <a:gd name="T5" fmla="*/ 136 h 513"/>
              <a:gd name="T6" fmla="*/ 121 w 522"/>
              <a:gd name="T7" fmla="*/ 77 h 513"/>
              <a:gd name="T8" fmla="*/ 77 w 522"/>
              <a:gd name="T9" fmla="*/ 412 h 513"/>
            </a:gdLst>
            <a:ahLst/>
            <a:cxnLst>
              <a:cxn ang="0">
                <a:pos x="T0" y="T1"/>
              </a:cxn>
              <a:cxn ang="0">
                <a:pos x="T2" y="T3"/>
              </a:cxn>
              <a:cxn ang="0">
                <a:pos x="T4" y="T5"/>
              </a:cxn>
              <a:cxn ang="0">
                <a:pos x="T6" y="T7"/>
              </a:cxn>
              <a:cxn ang="0">
                <a:pos x="T8" y="T9"/>
              </a:cxn>
            </a:cxnLst>
            <a:rect l="0" t="0" r="r" b="b"/>
            <a:pathLst>
              <a:path w="522" h="513">
                <a:moveTo>
                  <a:pt x="77" y="412"/>
                </a:moveTo>
                <a:cubicBezTo>
                  <a:pt x="151" y="507"/>
                  <a:pt x="307" y="513"/>
                  <a:pt x="400" y="444"/>
                </a:cubicBezTo>
                <a:cubicBezTo>
                  <a:pt x="494" y="374"/>
                  <a:pt x="522" y="231"/>
                  <a:pt x="449" y="136"/>
                </a:cubicBezTo>
                <a:cubicBezTo>
                  <a:pt x="368" y="30"/>
                  <a:pt x="234" y="0"/>
                  <a:pt x="121" y="77"/>
                </a:cubicBezTo>
                <a:cubicBezTo>
                  <a:pt x="13" y="151"/>
                  <a:pt x="0" y="311"/>
                  <a:pt x="77" y="412"/>
                </a:cubicBezTo>
                <a:close/>
              </a:path>
            </a:pathLst>
          </a:custGeom>
          <a:noFill/>
          <a:ln w="30163" cap="rnd">
            <a:solidFill>
              <a:schemeClr val="tx1">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grpSp>
        <p:nvGrpSpPr>
          <p:cNvPr id="12" name="Group 11">
            <a:extLst>
              <a:ext uri="{FF2B5EF4-FFF2-40B4-BE49-F238E27FC236}">
                <a16:creationId xmlns:a16="http://schemas.microsoft.com/office/drawing/2014/main" id="{98343293-4CE7-A079-ACC7-DB0B2AE02658}"/>
              </a:ext>
            </a:extLst>
          </p:cNvPr>
          <p:cNvGrpSpPr/>
          <p:nvPr/>
        </p:nvGrpSpPr>
        <p:grpSpPr>
          <a:xfrm>
            <a:off x="1919514" y="3376522"/>
            <a:ext cx="2467900" cy="1941580"/>
            <a:chOff x="5467393" y="4637088"/>
            <a:chExt cx="1245827" cy="980133"/>
          </a:xfrm>
        </p:grpSpPr>
        <p:sp>
          <p:nvSpPr>
            <p:cNvPr id="13" name="Freeform 21">
              <a:extLst>
                <a:ext uri="{FF2B5EF4-FFF2-40B4-BE49-F238E27FC236}">
                  <a16:creationId xmlns:a16="http://schemas.microsoft.com/office/drawing/2014/main" id="{299D4CD5-47D3-4643-E848-0F342030562C}"/>
                </a:ext>
              </a:extLst>
            </p:cNvPr>
            <p:cNvSpPr>
              <a:spLocks noEditPoints="1"/>
            </p:cNvSpPr>
            <p:nvPr/>
          </p:nvSpPr>
          <p:spPr bwMode="auto">
            <a:xfrm>
              <a:off x="5807075" y="4637088"/>
              <a:ext cx="609600" cy="347663"/>
            </a:xfrm>
            <a:custGeom>
              <a:avLst/>
              <a:gdLst>
                <a:gd name="T0" fmla="*/ 159 w 160"/>
                <a:gd name="T1" fmla="*/ 91 h 91"/>
                <a:gd name="T2" fmla="*/ 0 w 160"/>
                <a:gd name="T3" fmla="*/ 91 h 91"/>
                <a:gd name="T4" fmla="*/ 0 w 160"/>
                <a:gd name="T5" fmla="*/ 2 h 91"/>
                <a:gd name="T6" fmla="*/ 157 w 160"/>
                <a:gd name="T7" fmla="*/ 0 h 91"/>
                <a:gd name="T8" fmla="*/ 159 w 160"/>
                <a:gd name="T9" fmla="*/ 91 h 91"/>
                <a:gd name="T10" fmla="*/ 0 w 160"/>
                <a:gd name="T11" fmla="*/ 2 h 91"/>
                <a:gd name="T12" fmla="*/ 74 w 160"/>
                <a:gd name="T13" fmla="*/ 51 h 91"/>
                <a:gd name="T14" fmla="*/ 81 w 160"/>
                <a:gd name="T15" fmla="*/ 53 h 91"/>
                <a:gd name="T16" fmla="*/ 87 w 160"/>
                <a:gd name="T17" fmla="*/ 51 h 91"/>
                <a:gd name="T18" fmla="*/ 157 w 160"/>
                <a:gd name="T19" fmla="*/ 1 h 91"/>
                <a:gd name="T20" fmla="*/ 60 w 160"/>
                <a:gd name="T21" fmla="*/ 41 h 91"/>
                <a:gd name="T22" fmla="*/ 19 w 160"/>
                <a:gd name="T23" fmla="*/ 66 h 91"/>
                <a:gd name="T24" fmla="*/ 139 w 160"/>
                <a:gd name="T25" fmla="*/ 68 h 91"/>
                <a:gd name="T26" fmla="*/ 101 w 160"/>
                <a:gd name="T27" fmla="*/ 41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0" h="91">
                  <a:moveTo>
                    <a:pt x="159" y="91"/>
                  </a:moveTo>
                  <a:cubicBezTo>
                    <a:pt x="106" y="91"/>
                    <a:pt x="53" y="91"/>
                    <a:pt x="0" y="91"/>
                  </a:cubicBezTo>
                  <a:cubicBezTo>
                    <a:pt x="0" y="61"/>
                    <a:pt x="0" y="31"/>
                    <a:pt x="0" y="2"/>
                  </a:cubicBezTo>
                  <a:cubicBezTo>
                    <a:pt x="52" y="1"/>
                    <a:pt x="105" y="1"/>
                    <a:pt x="157" y="0"/>
                  </a:cubicBezTo>
                  <a:cubicBezTo>
                    <a:pt x="159" y="31"/>
                    <a:pt x="160" y="61"/>
                    <a:pt x="159" y="91"/>
                  </a:cubicBezTo>
                  <a:close/>
                  <a:moveTo>
                    <a:pt x="0" y="2"/>
                  </a:moveTo>
                  <a:cubicBezTo>
                    <a:pt x="25" y="19"/>
                    <a:pt x="49" y="35"/>
                    <a:pt x="74" y="51"/>
                  </a:cubicBezTo>
                  <a:cubicBezTo>
                    <a:pt x="76" y="52"/>
                    <a:pt x="79" y="53"/>
                    <a:pt x="81" y="53"/>
                  </a:cubicBezTo>
                  <a:cubicBezTo>
                    <a:pt x="83" y="53"/>
                    <a:pt x="85" y="52"/>
                    <a:pt x="87" y="51"/>
                  </a:cubicBezTo>
                  <a:cubicBezTo>
                    <a:pt x="110" y="34"/>
                    <a:pt x="134" y="18"/>
                    <a:pt x="157" y="1"/>
                  </a:cubicBezTo>
                  <a:moveTo>
                    <a:pt x="60" y="41"/>
                  </a:moveTo>
                  <a:cubicBezTo>
                    <a:pt x="46" y="50"/>
                    <a:pt x="32" y="58"/>
                    <a:pt x="19" y="66"/>
                  </a:cubicBezTo>
                  <a:moveTo>
                    <a:pt x="139" y="68"/>
                  </a:moveTo>
                  <a:cubicBezTo>
                    <a:pt x="127" y="57"/>
                    <a:pt x="115" y="49"/>
                    <a:pt x="101" y="41"/>
                  </a:cubicBezTo>
                </a:path>
              </a:pathLst>
            </a:custGeom>
            <a:noFill/>
            <a:ln w="19050" cap="rnd">
              <a:solidFill>
                <a:schemeClr val="tx1">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sp>
          <p:nvSpPr>
            <p:cNvPr id="14" name="Rectangle 13">
              <a:extLst>
                <a:ext uri="{FF2B5EF4-FFF2-40B4-BE49-F238E27FC236}">
                  <a16:creationId xmlns:a16="http://schemas.microsoft.com/office/drawing/2014/main" id="{9D312E1F-D325-1B63-3C86-194EBE355DC0}"/>
                </a:ext>
              </a:extLst>
            </p:cNvPr>
            <p:cNvSpPr/>
            <p:nvPr/>
          </p:nvSpPr>
          <p:spPr>
            <a:xfrm>
              <a:off x="5467393" y="5228798"/>
              <a:ext cx="1245827" cy="388423"/>
            </a:xfrm>
            <a:prstGeom prst="rect">
              <a:avLst/>
            </a:prstGeom>
          </p:spPr>
          <p:txBody>
            <a:bodyPr wrap="square">
              <a:spAutoFit/>
            </a:bodyPr>
            <a:lstStyle/>
            <a:p>
              <a:pPr algn="ctr"/>
              <a:r>
                <a:rPr lang="en-GB" sz="4400" dirty="0"/>
                <a:t>SPONSOR</a:t>
              </a:r>
              <a:endParaRPr lang="ru-RU" sz="4400" dirty="0"/>
            </a:p>
          </p:txBody>
        </p:sp>
      </p:grpSp>
    </p:spTree>
    <p:extLst>
      <p:ext uri="{BB962C8B-B14F-4D97-AF65-F5344CB8AC3E}">
        <p14:creationId xmlns:p14="http://schemas.microsoft.com/office/powerpoint/2010/main" val="559668285"/>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1250"/>
                                      </p:stCondLst>
                                      <p:childTnLst>
                                        <p:set>
                                          <p:cBhvr>
                                            <p:cTn id="6" dur="1" fill="hold">
                                              <p:stCondLst>
                                                <p:cond delay="0"/>
                                              </p:stCondLst>
                                            </p:cTn>
                                            <p:tgtEl>
                                              <p:spTgt spid="2"/>
                                            </p:tgtEl>
                                            <p:attrNameLst>
                                              <p:attrName>style.visibility</p:attrName>
                                            </p:attrNameLst>
                                          </p:cBhvr>
                                          <p:to>
                                            <p:strVal val="visible"/>
                                          </p:to>
                                        </p:set>
                                      </p:childTnLst>
                                    </p:cTn>
                                  </p:par>
                                  <p:par>
                                    <p:cTn id="7" presetID="2" presetClass="entr" presetSubtype="8" fill="hold" grpId="0" nodeType="withEffect" p14:presetBounceEnd="67000">
                                      <p:stCondLst>
                                        <p:cond delay="1250"/>
                                      </p:stCondLst>
                                      <p:childTnLst>
                                        <p:set>
                                          <p:cBhvr>
                                            <p:cTn id="8" dur="1" fill="hold">
                                              <p:stCondLst>
                                                <p:cond delay="0"/>
                                              </p:stCondLst>
                                            </p:cTn>
                                            <p:tgtEl>
                                              <p:spTgt spid="3"/>
                                            </p:tgtEl>
                                            <p:attrNameLst>
                                              <p:attrName>style.visibility</p:attrName>
                                            </p:attrNameLst>
                                          </p:cBhvr>
                                          <p:to>
                                            <p:strVal val="visible"/>
                                          </p:to>
                                        </p:set>
                                        <p:anim calcmode="lin" valueType="num" p14:bounceEnd="67000">
                                          <p:cBhvr additive="base">
                                            <p:cTn id="9" dur="1000" fill="hold"/>
                                            <p:tgtEl>
                                              <p:spTgt spid="3"/>
                                            </p:tgtEl>
                                            <p:attrNameLst>
                                              <p:attrName>ppt_x</p:attrName>
                                            </p:attrNameLst>
                                          </p:cBhvr>
                                          <p:tavLst>
                                            <p:tav tm="0">
                                              <p:val>
                                                <p:strVal val="0-#ppt_w/2"/>
                                              </p:val>
                                            </p:tav>
                                            <p:tav tm="100000">
                                              <p:val>
                                                <p:strVal val="#ppt_x"/>
                                              </p:val>
                                            </p:tav>
                                          </p:tavLst>
                                        </p:anim>
                                        <p:anim calcmode="lin" valueType="num" p14:bounceEnd="67000">
                                          <p:cBhvr additive="base">
                                            <p:cTn id="10" dur="1000" fill="hold"/>
                                            <p:tgtEl>
                                              <p:spTgt spid="3"/>
                                            </p:tgtEl>
                                            <p:attrNameLst>
                                              <p:attrName>ppt_y</p:attrName>
                                            </p:attrNameLst>
                                          </p:cBhvr>
                                          <p:tavLst>
                                            <p:tav tm="0">
                                              <p:val>
                                                <p:strVal val="#ppt_y"/>
                                              </p:val>
                                            </p:tav>
                                            <p:tav tm="100000">
                                              <p:val>
                                                <p:strVal val="#ppt_y"/>
                                              </p:val>
                                            </p:tav>
                                          </p:tavLst>
                                        </p:anim>
                                      </p:childTnLst>
                                    </p:cTn>
                                  </p:par>
                                  <p:par>
                                    <p:cTn id="11" presetID="2" presetClass="entr" presetSubtype="4" fill="hold" grpId="0" nodeType="withEffect" p14:presetBounceEnd="67000">
                                      <p:stCondLst>
                                        <p:cond delay="500"/>
                                      </p:stCondLst>
                                      <p:childTnLst>
                                        <p:set>
                                          <p:cBhvr>
                                            <p:cTn id="12" dur="1" fill="hold">
                                              <p:stCondLst>
                                                <p:cond delay="0"/>
                                              </p:stCondLst>
                                            </p:cTn>
                                            <p:tgtEl>
                                              <p:spTgt spid="11"/>
                                            </p:tgtEl>
                                            <p:attrNameLst>
                                              <p:attrName>style.visibility</p:attrName>
                                            </p:attrNameLst>
                                          </p:cBhvr>
                                          <p:to>
                                            <p:strVal val="visible"/>
                                          </p:to>
                                        </p:set>
                                        <p:anim calcmode="lin" valueType="num" p14:bounceEnd="67000">
                                          <p:cBhvr additive="base">
                                            <p:cTn id="13" dur="1000" fill="hold"/>
                                            <p:tgtEl>
                                              <p:spTgt spid="11"/>
                                            </p:tgtEl>
                                            <p:attrNameLst>
                                              <p:attrName>ppt_x</p:attrName>
                                            </p:attrNameLst>
                                          </p:cBhvr>
                                          <p:tavLst>
                                            <p:tav tm="0">
                                              <p:val>
                                                <p:strVal val="#ppt_x"/>
                                              </p:val>
                                            </p:tav>
                                            <p:tav tm="100000">
                                              <p:val>
                                                <p:strVal val="#ppt_x"/>
                                              </p:val>
                                            </p:tav>
                                          </p:tavLst>
                                        </p:anim>
                                        <p:anim calcmode="lin" valueType="num" p14:bounceEnd="67000">
                                          <p:cBhvr additive="base">
                                            <p:cTn id="14" dur="1000" fill="hold"/>
                                            <p:tgtEl>
                                              <p:spTgt spid="11"/>
                                            </p:tgtEl>
                                            <p:attrNameLst>
                                              <p:attrName>ppt_y</p:attrName>
                                            </p:attrNameLst>
                                          </p:cBhvr>
                                          <p:tavLst>
                                            <p:tav tm="0">
                                              <p:val>
                                                <p:strVal val="1+#ppt_h/2"/>
                                              </p:val>
                                            </p:tav>
                                            <p:tav tm="100000">
                                              <p:val>
                                                <p:strVal val="#ppt_y"/>
                                              </p:val>
                                            </p:tav>
                                          </p:tavLst>
                                        </p:anim>
                                      </p:childTnLst>
                                    </p:cTn>
                                  </p:par>
                                  <p:par>
                                    <p:cTn id="15" presetID="53" presetClass="entr" presetSubtype="16" fill="hold" nodeType="withEffect">
                                      <p:stCondLst>
                                        <p:cond delay="60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animEffect transition="in" filter="fade">
                                          <p:cBhvr>
                                            <p:cTn id="1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1"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1250"/>
                                      </p:stCondLst>
                                      <p:childTnLst>
                                        <p:set>
                                          <p:cBhvr>
                                            <p:cTn id="6" dur="1" fill="hold">
                                              <p:stCondLst>
                                                <p:cond delay="0"/>
                                              </p:stCondLst>
                                            </p:cTn>
                                            <p:tgtEl>
                                              <p:spTgt spid="2"/>
                                            </p:tgtEl>
                                            <p:attrNameLst>
                                              <p:attrName>style.visibility</p:attrName>
                                            </p:attrNameLst>
                                          </p:cBhvr>
                                          <p:to>
                                            <p:strVal val="visible"/>
                                          </p:to>
                                        </p:set>
                                      </p:childTnLst>
                                    </p:cTn>
                                  </p:par>
                                  <p:par>
                                    <p:cTn id="7" presetID="2" presetClass="entr" presetSubtype="8" fill="hold" grpId="0" nodeType="withEffect">
                                      <p:stCondLst>
                                        <p:cond delay="1250"/>
                                      </p:stCondLst>
                                      <p:childTnLst>
                                        <p:set>
                                          <p:cBhvr>
                                            <p:cTn id="8" dur="1" fill="hold">
                                              <p:stCondLst>
                                                <p:cond delay="0"/>
                                              </p:stCondLst>
                                            </p:cTn>
                                            <p:tgtEl>
                                              <p:spTgt spid="3"/>
                                            </p:tgtEl>
                                            <p:attrNameLst>
                                              <p:attrName>style.visibility</p:attrName>
                                            </p:attrNameLst>
                                          </p:cBhvr>
                                          <p:to>
                                            <p:strVal val="visible"/>
                                          </p:to>
                                        </p:set>
                                        <p:anim calcmode="lin" valueType="num">
                                          <p:cBhvr additive="base">
                                            <p:cTn id="9" dur="1000" fill="hold"/>
                                            <p:tgtEl>
                                              <p:spTgt spid="3"/>
                                            </p:tgtEl>
                                            <p:attrNameLst>
                                              <p:attrName>ppt_x</p:attrName>
                                            </p:attrNameLst>
                                          </p:cBhvr>
                                          <p:tavLst>
                                            <p:tav tm="0">
                                              <p:val>
                                                <p:strVal val="0-#ppt_w/2"/>
                                              </p:val>
                                            </p:tav>
                                            <p:tav tm="100000">
                                              <p:val>
                                                <p:strVal val="#ppt_x"/>
                                              </p:val>
                                            </p:tav>
                                          </p:tavLst>
                                        </p:anim>
                                        <p:anim calcmode="lin" valueType="num">
                                          <p:cBhvr additive="base">
                                            <p:cTn id="10" dur="1000" fill="hold"/>
                                            <p:tgtEl>
                                              <p:spTgt spid="3"/>
                                            </p:tgtEl>
                                            <p:attrNameLst>
                                              <p:attrName>ppt_y</p:attrName>
                                            </p:attrNameLst>
                                          </p:cBhvr>
                                          <p:tavLst>
                                            <p:tav tm="0">
                                              <p:val>
                                                <p:strVal val="#ppt_y"/>
                                              </p:val>
                                            </p:tav>
                                            <p:tav tm="100000">
                                              <p:val>
                                                <p:strVal val="#ppt_y"/>
                                              </p:val>
                                            </p:tav>
                                          </p:tavLst>
                                        </p:anim>
                                      </p:childTnLst>
                                    </p:cTn>
                                  </p:par>
                                  <p:par>
                                    <p:cTn id="11" presetID="2" presetClass="entr" presetSubtype="4" fill="hold" grpId="0" nodeType="withEffect">
                                      <p:stCondLst>
                                        <p:cond delay="50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1000" fill="hold"/>
                                            <p:tgtEl>
                                              <p:spTgt spid="11"/>
                                            </p:tgtEl>
                                            <p:attrNameLst>
                                              <p:attrName>ppt_x</p:attrName>
                                            </p:attrNameLst>
                                          </p:cBhvr>
                                          <p:tavLst>
                                            <p:tav tm="0">
                                              <p:val>
                                                <p:strVal val="#ppt_x"/>
                                              </p:val>
                                            </p:tav>
                                            <p:tav tm="100000">
                                              <p:val>
                                                <p:strVal val="#ppt_x"/>
                                              </p:val>
                                            </p:tav>
                                          </p:tavLst>
                                        </p:anim>
                                        <p:anim calcmode="lin" valueType="num">
                                          <p:cBhvr additive="base">
                                            <p:cTn id="14" dur="1000" fill="hold"/>
                                            <p:tgtEl>
                                              <p:spTgt spid="11"/>
                                            </p:tgtEl>
                                            <p:attrNameLst>
                                              <p:attrName>ppt_y</p:attrName>
                                            </p:attrNameLst>
                                          </p:cBhvr>
                                          <p:tavLst>
                                            <p:tav tm="0">
                                              <p:val>
                                                <p:strVal val="1+#ppt_h/2"/>
                                              </p:val>
                                            </p:tav>
                                            <p:tav tm="100000">
                                              <p:val>
                                                <p:strVal val="#ppt_y"/>
                                              </p:val>
                                            </p:tav>
                                          </p:tavLst>
                                        </p:anim>
                                      </p:childTnLst>
                                    </p:cTn>
                                  </p:par>
                                  <p:par>
                                    <p:cTn id="15" presetID="53" presetClass="entr" presetSubtype="16" fill="hold" nodeType="withEffect">
                                      <p:stCondLst>
                                        <p:cond delay="60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animEffect transition="in" filter="fade">
                                          <p:cBhvr>
                                            <p:cTn id="1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1" grpId="0" animBg="1"/>
        </p:bldLst>
      </p:timing>
    </mc:Fallback>
  </mc:AlternateContent>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Berlin</Template>
  <TotalTime>1471</TotalTime>
  <Words>1088</Words>
  <Application>Microsoft Office PowerPoint</Application>
  <PresentationFormat>Widescreen</PresentationFormat>
  <Paragraphs>151</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Amatic</vt:lpstr>
      <vt:lpstr>Arial</vt:lpstr>
      <vt:lpstr>Calibri</vt:lpstr>
      <vt:lpstr>Trebuchet MS</vt:lpstr>
      <vt:lpstr>Berlin</vt:lpstr>
      <vt:lpstr>PowerPoint Presentation</vt:lpstr>
      <vt:lpstr>Corporate Pack 2023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South Asian Heritage Month</dc:subject>
  <dc:creator>Umran Ajaib</dc:creator>
  <cp:keywords>2023 Events Toolkit</cp:keywords>
  <cp:lastModifiedBy>UMYWEB</cp:lastModifiedBy>
  <cp:revision>122</cp:revision>
  <dcterms:created xsi:type="dcterms:W3CDTF">2019-07-15T10:12:55Z</dcterms:created>
  <dcterms:modified xsi:type="dcterms:W3CDTF">2023-05-11T19:37:18Z</dcterms:modified>
</cp:coreProperties>
</file>